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9" r:id="rId2"/>
    <p:sldId id="367" r:id="rId3"/>
    <p:sldId id="366" r:id="rId4"/>
    <p:sldId id="402" r:id="rId5"/>
    <p:sldId id="403" r:id="rId6"/>
    <p:sldId id="404" r:id="rId7"/>
    <p:sldId id="405" r:id="rId8"/>
    <p:sldId id="406" r:id="rId9"/>
    <p:sldId id="407" r:id="rId10"/>
    <p:sldId id="408" r:id="rId11"/>
    <p:sldId id="409" r:id="rId12"/>
    <p:sldId id="274" r:id="rId13"/>
    <p:sldId id="365" r:id="rId14"/>
    <p:sldId id="410" r:id="rId15"/>
    <p:sldId id="411" r:id="rId16"/>
    <p:sldId id="412" r:id="rId17"/>
    <p:sldId id="413" r:id="rId18"/>
    <p:sldId id="414" r:id="rId19"/>
    <p:sldId id="415" r:id="rId20"/>
    <p:sldId id="353" r:id="rId21"/>
    <p:sldId id="417" r:id="rId22"/>
    <p:sldId id="418" r:id="rId23"/>
    <p:sldId id="419" r:id="rId24"/>
    <p:sldId id="383" r:id="rId25"/>
    <p:sldId id="384" r:id="rId26"/>
    <p:sldId id="385" r:id="rId27"/>
    <p:sldId id="386" r:id="rId28"/>
    <p:sldId id="387" r:id="rId29"/>
    <p:sldId id="420" r:id="rId30"/>
    <p:sldId id="421" r:id="rId31"/>
    <p:sldId id="389" r:id="rId32"/>
    <p:sldId id="424" r:id="rId33"/>
    <p:sldId id="425" r:id="rId34"/>
    <p:sldId id="434" r:id="rId35"/>
    <p:sldId id="423" r:id="rId36"/>
    <p:sldId id="427" r:id="rId37"/>
    <p:sldId id="428" r:id="rId38"/>
    <p:sldId id="429" r:id="rId39"/>
    <p:sldId id="430" r:id="rId40"/>
    <p:sldId id="432" r:id="rId41"/>
    <p:sldId id="433" r:id="rId42"/>
    <p:sldId id="401" r:id="rId43"/>
    <p:sldId id="42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3153"/>
    <a:srgbClr val="EEB8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66" autoAdjust="0"/>
    <p:restoredTop sz="94660"/>
  </p:normalViewPr>
  <p:slideViewPr>
    <p:cSldViewPr snapToGrid="0">
      <p:cViewPr varScale="1">
        <p:scale>
          <a:sx n="45" d="100"/>
          <a:sy n="45" d="100"/>
        </p:scale>
        <p:origin x="714"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77F53-AAFC-409A-8CED-399D33F964D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EEA0378-049E-4BF1-B91C-7CC2CFD2E579}">
      <dgm:prSet/>
      <dgm:spPr>
        <a:solidFill>
          <a:schemeClr val="accent1">
            <a:lumMod val="25000"/>
          </a:schemeClr>
        </a:solidFill>
      </dgm:spPr>
      <dgm:t>
        <a:bodyPr/>
        <a:lstStyle/>
        <a:p>
          <a:r>
            <a:rPr lang="en-US" dirty="0"/>
            <a:t>Responding to partner’s 1nt when opponents interfere</a:t>
          </a:r>
        </a:p>
      </dgm:t>
    </dgm:pt>
    <dgm:pt modelId="{37927C67-9308-4FEF-BF44-E17215721114}" type="parTrans" cxnId="{52494ECD-ED43-4172-AC98-01EA2D318CEE}">
      <dgm:prSet/>
      <dgm:spPr/>
      <dgm:t>
        <a:bodyPr/>
        <a:lstStyle/>
        <a:p>
          <a:endParaRPr lang="en-US"/>
        </a:p>
      </dgm:t>
    </dgm:pt>
    <dgm:pt modelId="{5569795B-6E3C-4E6A-B27A-92D4A55B4114}" type="sibTrans" cxnId="{52494ECD-ED43-4172-AC98-01EA2D318CEE}">
      <dgm:prSet/>
      <dgm:spPr/>
      <dgm:t>
        <a:bodyPr/>
        <a:lstStyle/>
        <a:p>
          <a:endParaRPr lang="en-US"/>
        </a:p>
      </dgm:t>
    </dgm:pt>
    <dgm:pt modelId="{88C5671D-A579-4270-9860-13E9A1B4B79A}">
      <dgm:prSet/>
      <dgm:spPr>
        <a:solidFill>
          <a:schemeClr val="accent1">
            <a:lumMod val="25000"/>
          </a:schemeClr>
        </a:solidFill>
      </dgm:spPr>
      <dgm:t>
        <a:bodyPr/>
        <a:lstStyle/>
        <a:p>
          <a:r>
            <a:rPr lang="en-US" dirty="0"/>
            <a:t>Doubles</a:t>
          </a:r>
        </a:p>
      </dgm:t>
    </dgm:pt>
    <dgm:pt modelId="{2DE83457-FFBF-4490-9537-4752E5C495BD}" type="parTrans" cxnId="{ADB44940-B672-4404-BDBF-8BA733FE3244}">
      <dgm:prSet/>
      <dgm:spPr/>
      <dgm:t>
        <a:bodyPr/>
        <a:lstStyle/>
        <a:p>
          <a:endParaRPr lang="en-US"/>
        </a:p>
      </dgm:t>
    </dgm:pt>
    <dgm:pt modelId="{6193BD8B-1584-4E77-9A4E-7F1F9D675763}" type="sibTrans" cxnId="{ADB44940-B672-4404-BDBF-8BA733FE3244}">
      <dgm:prSet/>
      <dgm:spPr/>
      <dgm:t>
        <a:bodyPr/>
        <a:lstStyle/>
        <a:p>
          <a:endParaRPr lang="en-US"/>
        </a:p>
      </dgm:t>
    </dgm:pt>
    <dgm:pt modelId="{ED432A05-54DB-480D-826B-2B22979858E9}">
      <dgm:prSet/>
      <dgm:spPr>
        <a:solidFill>
          <a:schemeClr val="accent1">
            <a:lumMod val="25000"/>
          </a:schemeClr>
        </a:solidFill>
      </dgm:spPr>
      <dgm:t>
        <a:bodyPr/>
        <a:lstStyle/>
        <a:p>
          <a:r>
            <a:rPr lang="en-US" dirty="0"/>
            <a:t>Responding to partner’s 1nt when they interfere with 2c multi-</a:t>
          </a:r>
          <a:r>
            <a:rPr lang="en-US" dirty="0" err="1"/>
            <a:t>landy</a:t>
          </a:r>
          <a:endParaRPr lang="en-US" dirty="0"/>
        </a:p>
      </dgm:t>
    </dgm:pt>
    <dgm:pt modelId="{335CA357-1529-4D7A-B4E8-4555BA8630CF}" type="parTrans" cxnId="{8914C27B-F71B-4DEE-9CE0-B898870B0AD7}">
      <dgm:prSet/>
      <dgm:spPr/>
      <dgm:t>
        <a:bodyPr/>
        <a:lstStyle/>
        <a:p>
          <a:endParaRPr lang="en-US"/>
        </a:p>
      </dgm:t>
    </dgm:pt>
    <dgm:pt modelId="{E4A4359C-1764-48A3-9B17-DF3864696A83}" type="sibTrans" cxnId="{8914C27B-F71B-4DEE-9CE0-B898870B0AD7}">
      <dgm:prSet/>
      <dgm:spPr/>
      <dgm:t>
        <a:bodyPr/>
        <a:lstStyle/>
        <a:p>
          <a:endParaRPr lang="en-US"/>
        </a:p>
      </dgm:t>
    </dgm:pt>
    <dgm:pt modelId="{2C372849-73A8-4B76-9A13-877DA97C830B}" type="pres">
      <dgm:prSet presAssocID="{66777F53-AAFC-409A-8CED-399D33F964D3}" presName="diagram" presStyleCnt="0">
        <dgm:presLayoutVars>
          <dgm:dir/>
          <dgm:resizeHandles val="exact"/>
        </dgm:presLayoutVars>
      </dgm:prSet>
      <dgm:spPr/>
    </dgm:pt>
    <dgm:pt modelId="{DF4B7CF3-0E4C-46C6-B63A-C9D4EE237BFE}" type="pres">
      <dgm:prSet presAssocID="{FEEA0378-049E-4BF1-B91C-7CC2CFD2E579}" presName="node" presStyleLbl="node1" presStyleIdx="0" presStyleCnt="3" custScaleY="175046">
        <dgm:presLayoutVars>
          <dgm:bulletEnabled val="1"/>
        </dgm:presLayoutVars>
      </dgm:prSet>
      <dgm:spPr/>
    </dgm:pt>
    <dgm:pt modelId="{0F4947E6-B5C4-4110-99F0-EE5C70EDC8C9}" type="pres">
      <dgm:prSet presAssocID="{5569795B-6E3C-4E6A-B27A-92D4A55B4114}" presName="sibTrans" presStyleCnt="0"/>
      <dgm:spPr/>
    </dgm:pt>
    <dgm:pt modelId="{3EB230B2-15D0-4572-8C99-41A5B20CFCD8}" type="pres">
      <dgm:prSet presAssocID="{88C5671D-A579-4270-9860-13E9A1B4B79A}" presName="node" presStyleLbl="node1" presStyleIdx="1" presStyleCnt="3" custScaleY="178295">
        <dgm:presLayoutVars>
          <dgm:bulletEnabled val="1"/>
        </dgm:presLayoutVars>
      </dgm:prSet>
      <dgm:spPr/>
    </dgm:pt>
    <dgm:pt modelId="{F662EAE1-86E1-4638-91BB-AB07EAD71FE1}" type="pres">
      <dgm:prSet presAssocID="{6193BD8B-1584-4E77-9A4E-7F1F9D675763}" presName="sibTrans" presStyleCnt="0"/>
      <dgm:spPr/>
    </dgm:pt>
    <dgm:pt modelId="{403D3B1E-E57F-4736-8B4F-E9B2D05B8927}" type="pres">
      <dgm:prSet presAssocID="{ED432A05-54DB-480D-826B-2B22979858E9}" presName="node" presStyleLbl="node1" presStyleIdx="2" presStyleCnt="3" custScaleY="182695">
        <dgm:presLayoutVars>
          <dgm:bulletEnabled val="1"/>
        </dgm:presLayoutVars>
      </dgm:prSet>
      <dgm:spPr/>
    </dgm:pt>
  </dgm:ptLst>
  <dgm:cxnLst>
    <dgm:cxn modelId="{8E0F3E02-C48D-4B34-BAD2-29062235C0F2}" type="presOf" srcId="{66777F53-AAFC-409A-8CED-399D33F964D3}" destId="{2C372849-73A8-4B76-9A13-877DA97C830B}" srcOrd="0" destOrd="0" presId="urn:microsoft.com/office/officeart/2005/8/layout/default"/>
    <dgm:cxn modelId="{ADB44940-B672-4404-BDBF-8BA733FE3244}" srcId="{66777F53-AAFC-409A-8CED-399D33F964D3}" destId="{88C5671D-A579-4270-9860-13E9A1B4B79A}" srcOrd="1" destOrd="0" parTransId="{2DE83457-FFBF-4490-9537-4752E5C495BD}" sibTransId="{6193BD8B-1584-4E77-9A4E-7F1F9D675763}"/>
    <dgm:cxn modelId="{FBB0FE5F-5CB0-491D-87D2-F63B48935F6A}" type="presOf" srcId="{88C5671D-A579-4270-9860-13E9A1B4B79A}" destId="{3EB230B2-15D0-4572-8C99-41A5B20CFCD8}" srcOrd="0" destOrd="0" presId="urn:microsoft.com/office/officeart/2005/8/layout/default"/>
    <dgm:cxn modelId="{00B26661-D273-42A2-A620-024A85E1C2BA}" type="presOf" srcId="{ED432A05-54DB-480D-826B-2B22979858E9}" destId="{403D3B1E-E57F-4736-8B4F-E9B2D05B8927}" srcOrd="0" destOrd="0" presId="urn:microsoft.com/office/officeart/2005/8/layout/default"/>
    <dgm:cxn modelId="{8914C27B-F71B-4DEE-9CE0-B898870B0AD7}" srcId="{66777F53-AAFC-409A-8CED-399D33F964D3}" destId="{ED432A05-54DB-480D-826B-2B22979858E9}" srcOrd="2" destOrd="0" parTransId="{335CA357-1529-4D7A-B4E8-4555BA8630CF}" sibTransId="{E4A4359C-1764-48A3-9B17-DF3864696A83}"/>
    <dgm:cxn modelId="{C708DE98-350D-4EAB-8CE3-B1721A5C0EA0}" type="presOf" srcId="{FEEA0378-049E-4BF1-B91C-7CC2CFD2E579}" destId="{DF4B7CF3-0E4C-46C6-B63A-C9D4EE237BFE}" srcOrd="0" destOrd="0" presId="urn:microsoft.com/office/officeart/2005/8/layout/default"/>
    <dgm:cxn modelId="{52494ECD-ED43-4172-AC98-01EA2D318CEE}" srcId="{66777F53-AAFC-409A-8CED-399D33F964D3}" destId="{FEEA0378-049E-4BF1-B91C-7CC2CFD2E579}" srcOrd="0" destOrd="0" parTransId="{37927C67-9308-4FEF-BF44-E17215721114}" sibTransId="{5569795B-6E3C-4E6A-B27A-92D4A55B4114}"/>
    <dgm:cxn modelId="{CA10A152-DFA7-4F60-90AF-9892FF4509E1}" type="presParOf" srcId="{2C372849-73A8-4B76-9A13-877DA97C830B}" destId="{DF4B7CF3-0E4C-46C6-B63A-C9D4EE237BFE}" srcOrd="0" destOrd="0" presId="urn:microsoft.com/office/officeart/2005/8/layout/default"/>
    <dgm:cxn modelId="{94FFEA9F-FB77-42A1-A958-908651462E08}" type="presParOf" srcId="{2C372849-73A8-4B76-9A13-877DA97C830B}" destId="{0F4947E6-B5C4-4110-99F0-EE5C70EDC8C9}" srcOrd="1" destOrd="0" presId="urn:microsoft.com/office/officeart/2005/8/layout/default"/>
    <dgm:cxn modelId="{24FABAB3-1937-4C30-A66C-5C5A8D3DE197}" type="presParOf" srcId="{2C372849-73A8-4B76-9A13-877DA97C830B}" destId="{3EB230B2-15D0-4572-8C99-41A5B20CFCD8}" srcOrd="2" destOrd="0" presId="urn:microsoft.com/office/officeart/2005/8/layout/default"/>
    <dgm:cxn modelId="{D64C2C5A-59E4-43B8-890E-0F037B252105}" type="presParOf" srcId="{2C372849-73A8-4B76-9A13-877DA97C830B}" destId="{F662EAE1-86E1-4638-91BB-AB07EAD71FE1}" srcOrd="3" destOrd="0" presId="urn:microsoft.com/office/officeart/2005/8/layout/default"/>
    <dgm:cxn modelId="{DDA54D9D-3E3E-4BA5-968C-B3C0DC0C5ACE}" type="presParOf" srcId="{2C372849-73A8-4B76-9A13-877DA97C830B}" destId="{403D3B1E-E57F-4736-8B4F-E9B2D05B8927}"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777F53-AAFC-409A-8CED-399D33F964D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D432A05-54DB-480D-826B-2B22979858E9}">
      <dgm:prSet/>
      <dgm:spPr>
        <a:solidFill>
          <a:schemeClr val="accent1">
            <a:lumMod val="25000"/>
          </a:schemeClr>
        </a:solidFill>
      </dgm:spPr>
      <dgm:t>
        <a:bodyPr/>
        <a:lstStyle/>
        <a:p>
          <a:r>
            <a:rPr lang="en-US" dirty="0"/>
            <a:t>After an opponent overcalls our partner’s 1nt we use 2nt to force partner to bid 3c so we can both clarify our hands</a:t>
          </a:r>
        </a:p>
      </dgm:t>
    </dgm:pt>
    <dgm:pt modelId="{335CA357-1529-4D7A-B4E8-4555BA8630CF}" type="parTrans" cxnId="{8914C27B-F71B-4DEE-9CE0-B898870B0AD7}">
      <dgm:prSet/>
      <dgm:spPr/>
      <dgm:t>
        <a:bodyPr/>
        <a:lstStyle/>
        <a:p>
          <a:endParaRPr lang="en-US"/>
        </a:p>
      </dgm:t>
    </dgm:pt>
    <dgm:pt modelId="{E4A4359C-1764-48A3-9B17-DF3864696A83}" type="sibTrans" cxnId="{8914C27B-F71B-4DEE-9CE0-B898870B0AD7}">
      <dgm:prSet/>
      <dgm:spPr/>
      <dgm:t>
        <a:bodyPr/>
        <a:lstStyle/>
        <a:p>
          <a:endParaRPr lang="en-US"/>
        </a:p>
      </dgm:t>
    </dgm:pt>
    <dgm:pt modelId="{2C372849-73A8-4B76-9A13-877DA97C830B}" type="pres">
      <dgm:prSet presAssocID="{66777F53-AAFC-409A-8CED-399D33F964D3}" presName="diagram" presStyleCnt="0">
        <dgm:presLayoutVars>
          <dgm:dir/>
          <dgm:resizeHandles val="exact"/>
        </dgm:presLayoutVars>
      </dgm:prSet>
      <dgm:spPr/>
    </dgm:pt>
    <dgm:pt modelId="{403D3B1E-E57F-4736-8B4F-E9B2D05B8927}" type="pres">
      <dgm:prSet presAssocID="{ED432A05-54DB-480D-826B-2B22979858E9}" presName="node" presStyleLbl="node1" presStyleIdx="0" presStyleCnt="1" custScaleY="132935">
        <dgm:presLayoutVars>
          <dgm:bulletEnabled val="1"/>
        </dgm:presLayoutVars>
      </dgm:prSet>
      <dgm:spPr/>
    </dgm:pt>
  </dgm:ptLst>
  <dgm:cxnLst>
    <dgm:cxn modelId="{8E0F3E02-C48D-4B34-BAD2-29062235C0F2}" type="presOf" srcId="{66777F53-AAFC-409A-8CED-399D33F964D3}" destId="{2C372849-73A8-4B76-9A13-877DA97C830B}" srcOrd="0" destOrd="0" presId="urn:microsoft.com/office/officeart/2005/8/layout/default"/>
    <dgm:cxn modelId="{00B26661-D273-42A2-A620-024A85E1C2BA}" type="presOf" srcId="{ED432A05-54DB-480D-826B-2B22979858E9}" destId="{403D3B1E-E57F-4736-8B4F-E9B2D05B8927}" srcOrd="0" destOrd="0" presId="urn:microsoft.com/office/officeart/2005/8/layout/default"/>
    <dgm:cxn modelId="{8914C27B-F71B-4DEE-9CE0-B898870B0AD7}" srcId="{66777F53-AAFC-409A-8CED-399D33F964D3}" destId="{ED432A05-54DB-480D-826B-2B22979858E9}" srcOrd="0" destOrd="0" parTransId="{335CA357-1529-4D7A-B4E8-4555BA8630CF}" sibTransId="{E4A4359C-1764-48A3-9B17-DF3864696A83}"/>
    <dgm:cxn modelId="{DDA54D9D-3E3E-4BA5-968C-B3C0DC0C5ACE}" type="presParOf" srcId="{2C372849-73A8-4B76-9A13-877DA97C830B}" destId="{403D3B1E-E57F-4736-8B4F-E9B2D05B8927}"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B7CF3-0E4C-46C6-B63A-C9D4EE237BFE}">
      <dsp:nvSpPr>
        <dsp:cNvPr id="0" name=""/>
        <dsp:cNvSpPr/>
      </dsp:nvSpPr>
      <dsp:spPr>
        <a:xfrm>
          <a:off x="865775" y="25957"/>
          <a:ext cx="2325962" cy="2442902"/>
        </a:xfrm>
        <a:prstGeom prst="rect">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Responding to partner’s 1nt when opponents interfere</a:t>
          </a:r>
        </a:p>
      </dsp:txBody>
      <dsp:txXfrm>
        <a:off x="865775" y="25957"/>
        <a:ext cx="2325962" cy="2442902"/>
      </dsp:txXfrm>
    </dsp:sp>
    <dsp:sp modelId="{3EB230B2-15D0-4572-8C99-41A5B20CFCD8}">
      <dsp:nvSpPr>
        <dsp:cNvPr id="0" name=""/>
        <dsp:cNvSpPr/>
      </dsp:nvSpPr>
      <dsp:spPr>
        <a:xfrm>
          <a:off x="3424334" y="3286"/>
          <a:ext cx="2325962" cy="2488245"/>
        </a:xfrm>
        <a:prstGeom prst="rect">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Doubles</a:t>
          </a:r>
        </a:p>
      </dsp:txBody>
      <dsp:txXfrm>
        <a:off x="3424334" y="3286"/>
        <a:ext cx="2325962" cy="2488245"/>
      </dsp:txXfrm>
    </dsp:sp>
    <dsp:sp modelId="{403D3B1E-E57F-4736-8B4F-E9B2D05B8927}">
      <dsp:nvSpPr>
        <dsp:cNvPr id="0" name=""/>
        <dsp:cNvSpPr/>
      </dsp:nvSpPr>
      <dsp:spPr>
        <a:xfrm>
          <a:off x="2145054" y="2724127"/>
          <a:ext cx="2325962" cy="2549650"/>
        </a:xfrm>
        <a:prstGeom prst="rect">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Responding to partner’s 1nt when they interfere with 2c multi-</a:t>
          </a:r>
          <a:r>
            <a:rPr lang="en-US" sz="2800" kern="1200" dirty="0" err="1"/>
            <a:t>landy</a:t>
          </a:r>
          <a:endParaRPr lang="en-US" sz="2800" kern="1200" dirty="0"/>
        </a:p>
      </dsp:txBody>
      <dsp:txXfrm>
        <a:off x="2145054" y="2724127"/>
        <a:ext cx="2325962" cy="2549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D3B1E-E57F-4736-8B4F-E9B2D05B8927}">
      <dsp:nvSpPr>
        <dsp:cNvPr id="0" name=""/>
        <dsp:cNvSpPr/>
      </dsp:nvSpPr>
      <dsp:spPr>
        <a:xfrm>
          <a:off x="0" y="552310"/>
          <a:ext cx="6711518" cy="5353173"/>
        </a:xfrm>
        <a:prstGeom prst="rect">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After an opponent overcalls our partner’s 1nt we use 2nt to force partner to bid 3c so we can both clarify our hands</a:t>
          </a:r>
        </a:p>
      </dsp:txBody>
      <dsp:txXfrm>
        <a:off x="0" y="552310"/>
        <a:ext cx="6711518" cy="535317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EBAF-BDC1-4F20-85F9-19F18338F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B57BB44-3666-4301-9BEE-A14E11162A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E716EA65-7C8D-4E2E-B709-BC38BB25039D}"/>
              </a:ext>
            </a:extLst>
          </p:cNvPr>
          <p:cNvSpPr>
            <a:spLocks noGrp="1"/>
          </p:cNvSpPr>
          <p:nvPr>
            <p:ph type="dt" sz="half" idx="10"/>
          </p:nvPr>
        </p:nvSpPr>
        <p:spPr/>
        <p:txBody>
          <a:bodyPr/>
          <a:lstStyle/>
          <a:p>
            <a:fld id="{BC9ADA59-3243-46CB-9493-36C55A97A8A3}" type="datetimeFigureOut">
              <a:rPr lang="en-ZA" smtClean="0"/>
              <a:t>2021/09/26</a:t>
            </a:fld>
            <a:endParaRPr lang="en-ZA"/>
          </a:p>
        </p:txBody>
      </p:sp>
      <p:sp>
        <p:nvSpPr>
          <p:cNvPr id="5" name="Footer Placeholder 4">
            <a:extLst>
              <a:ext uri="{FF2B5EF4-FFF2-40B4-BE49-F238E27FC236}">
                <a16:creationId xmlns:a16="http://schemas.microsoft.com/office/drawing/2014/main" id="{4655FD78-2BE2-455D-AE41-DB5BFB35F58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F131A58-2559-4BE8-B173-F7A20CD4568E}"/>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413208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D01E-26C6-49E0-AEF7-7DC279ADF8CF}"/>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0363336-9562-406D-B074-66102D5EDD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2A3A8AC-A405-4286-957C-E72C11C994EC}"/>
              </a:ext>
            </a:extLst>
          </p:cNvPr>
          <p:cNvSpPr>
            <a:spLocks noGrp="1"/>
          </p:cNvSpPr>
          <p:nvPr>
            <p:ph type="dt" sz="half" idx="10"/>
          </p:nvPr>
        </p:nvSpPr>
        <p:spPr/>
        <p:txBody>
          <a:bodyPr/>
          <a:lstStyle/>
          <a:p>
            <a:fld id="{BC9ADA59-3243-46CB-9493-36C55A97A8A3}" type="datetimeFigureOut">
              <a:rPr lang="en-ZA" smtClean="0"/>
              <a:t>2021/09/26</a:t>
            </a:fld>
            <a:endParaRPr lang="en-ZA"/>
          </a:p>
        </p:txBody>
      </p:sp>
      <p:sp>
        <p:nvSpPr>
          <p:cNvPr id="5" name="Footer Placeholder 4">
            <a:extLst>
              <a:ext uri="{FF2B5EF4-FFF2-40B4-BE49-F238E27FC236}">
                <a16:creationId xmlns:a16="http://schemas.microsoft.com/office/drawing/2014/main" id="{F06B2695-F68F-4933-821E-4CA49C1A309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F7C8137-B3F9-4BBA-8DCA-A35C661BBC24}"/>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530731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186003-4884-4B38-BBA6-F20F41B62E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E8E6424-659A-451F-B357-9C21AD2944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EADABE1-42B9-435B-82F5-1F167B750043}"/>
              </a:ext>
            </a:extLst>
          </p:cNvPr>
          <p:cNvSpPr>
            <a:spLocks noGrp="1"/>
          </p:cNvSpPr>
          <p:nvPr>
            <p:ph type="dt" sz="half" idx="10"/>
          </p:nvPr>
        </p:nvSpPr>
        <p:spPr/>
        <p:txBody>
          <a:bodyPr/>
          <a:lstStyle/>
          <a:p>
            <a:fld id="{BC9ADA59-3243-46CB-9493-36C55A97A8A3}" type="datetimeFigureOut">
              <a:rPr lang="en-ZA" smtClean="0"/>
              <a:t>2021/09/26</a:t>
            </a:fld>
            <a:endParaRPr lang="en-ZA"/>
          </a:p>
        </p:txBody>
      </p:sp>
      <p:sp>
        <p:nvSpPr>
          <p:cNvPr id="5" name="Footer Placeholder 4">
            <a:extLst>
              <a:ext uri="{FF2B5EF4-FFF2-40B4-BE49-F238E27FC236}">
                <a16:creationId xmlns:a16="http://schemas.microsoft.com/office/drawing/2014/main" id="{05CE7975-F633-4F3F-A62F-97AB9172D0D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79EDAFC-AC18-4176-9C96-CF3D5EEA7AE7}"/>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3112709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7C6348-4732-455A-B3F5-4A1600174468}" type="slidenum">
              <a:rPr lang="en-US"/>
              <a:pPr>
                <a:defRPr/>
              </a:pPr>
              <a:t>‹#›</a:t>
            </a:fld>
            <a:endParaRPr lang="en-US"/>
          </a:p>
        </p:txBody>
      </p:sp>
    </p:spTree>
    <p:extLst>
      <p:ext uri="{BB962C8B-B14F-4D97-AF65-F5344CB8AC3E}">
        <p14:creationId xmlns:p14="http://schemas.microsoft.com/office/powerpoint/2010/main" val="780781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1B889-E3BE-47E7-AF2E-1CDBFF7BEB1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C7DA593-155A-4D1B-A56D-450AF7D309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4CF1852-AB68-4945-82B2-C2E6BC5B557D}"/>
              </a:ext>
            </a:extLst>
          </p:cNvPr>
          <p:cNvSpPr>
            <a:spLocks noGrp="1"/>
          </p:cNvSpPr>
          <p:nvPr>
            <p:ph type="dt" sz="half" idx="10"/>
          </p:nvPr>
        </p:nvSpPr>
        <p:spPr/>
        <p:txBody>
          <a:bodyPr/>
          <a:lstStyle/>
          <a:p>
            <a:fld id="{BC9ADA59-3243-46CB-9493-36C55A97A8A3}" type="datetimeFigureOut">
              <a:rPr lang="en-ZA" smtClean="0"/>
              <a:t>2021/09/26</a:t>
            </a:fld>
            <a:endParaRPr lang="en-ZA"/>
          </a:p>
        </p:txBody>
      </p:sp>
      <p:sp>
        <p:nvSpPr>
          <p:cNvPr id="5" name="Footer Placeholder 4">
            <a:extLst>
              <a:ext uri="{FF2B5EF4-FFF2-40B4-BE49-F238E27FC236}">
                <a16:creationId xmlns:a16="http://schemas.microsoft.com/office/drawing/2014/main" id="{08518DC6-985B-4588-8ED1-9AD2A620A3F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B533BD6-8C58-4B5E-B1DC-FD91DF9C49C8}"/>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118237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B26E-E172-4E6E-8ABA-C051C0242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CBD9FF8-8419-4ED8-BECB-846D62B53B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1F05BE-9531-4734-9F3E-3E6647E31561}"/>
              </a:ext>
            </a:extLst>
          </p:cNvPr>
          <p:cNvSpPr>
            <a:spLocks noGrp="1"/>
          </p:cNvSpPr>
          <p:nvPr>
            <p:ph type="dt" sz="half" idx="10"/>
          </p:nvPr>
        </p:nvSpPr>
        <p:spPr/>
        <p:txBody>
          <a:bodyPr/>
          <a:lstStyle/>
          <a:p>
            <a:fld id="{BC9ADA59-3243-46CB-9493-36C55A97A8A3}" type="datetimeFigureOut">
              <a:rPr lang="en-ZA" smtClean="0"/>
              <a:t>2021/09/26</a:t>
            </a:fld>
            <a:endParaRPr lang="en-ZA"/>
          </a:p>
        </p:txBody>
      </p:sp>
      <p:sp>
        <p:nvSpPr>
          <p:cNvPr id="5" name="Footer Placeholder 4">
            <a:extLst>
              <a:ext uri="{FF2B5EF4-FFF2-40B4-BE49-F238E27FC236}">
                <a16:creationId xmlns:a16="http://schemas.microsoft.com/office/drawing/2014/main" id="{0B564F8A-5D2D-4755-A639-2A224523960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6C03762-E38A-4C35-AF32-CDABF2F5804D}"/>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2679899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B74BC-4186-43A3-AA6A-2144A251374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68070E8-BD49-4BE8-9E34-5B8FF25B6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58E13873-32A4-43DC-848A-844D4EF72E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FD1824E-BA9A-4359-AD97-977D3B32AF66}"/>
              </a:ext>
            </a:extLst>
          </p:cNvPr>
          <p:cNvSpPr>
            <a:spLocks noGrp="1"/>
          </p:cNvSpPr>
          <p:nvPr>
            <p:ph type="dt" sz="half" idx="10"/>
          </p:nvPr>
        </p:nvSpPr>
        <p:spPr/>
        <p:txBody>
          <a:bodyPr/>
          <a:lstStyle/>
          <a:p>
            <a:fld id="{BC9ADA59-3243-46CB-9493-36C55A97A8A3}" type="datetimeFigureOut">
              <a:rPr lang="en-ZA" smtClean="0"/>
              <a:t>2021/09/26</a:t>
            </a:fld>
            <a:endParaRPr lang="en-ZA"/>
          </a:p>
        </p:txBody>
      </p:sp>
      <p:sp>
        <p:nvSpPr>
          <p:cNvPr id="6" name="Footer Placeholder 5">
            <a:extLst>
              <a:ext uri="{FF2B5EF4-FFF2-40B4-BE49-F238E27FC236}">
                <a16:creationId xmlns:a16="http://schemas.microsoft.com/office/drawing/2014/main" id="{463358DA-8CE6-4B72-8293-5537977C13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C6D11D9-F683-44FC-AAB6-4ED45079CE78}"/>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188145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32AC8-F0DB-4296-A829-30A876B7898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A672E52-85CF-4260-B820-F0AED7A82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C9CC8B-0059-4F59-9C25-966B577896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E9ED3106-A782-4095-B187-D7A613DDD9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FC3297-DDC2-4F0A-94FE-5C26E4329A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8E40497-2ED4-4794-B477-E64FCA958D76}"/>
              </a:ext>
            </a:extLst>
          </p:cNvPr>
          <p:cNvSpPr>
            <a:spLocks noGrp="1"/>
          </p:cNvSpPr>
          <p:nvPr>
            <p:ph type="dt" sz="half" idx="10"/>
          </p:nvPr>
        </p:nvSpPr>
        <p:spPr/>
        <p:txBody>
          <a:bodyPr/>
          <a:lstStyle/>
          <a:p>
            <a:fld id="{BC9ADA59-3243-46CB-9493-36C55A97A8A3}" type="datetimeFigureOut">
              <a:rPr lang="en-ZA" smtClean="0"/>
              <a:t>2021/09/26</a:t>
            </a:fld>
            <a:endParaRPr lang="en-ZA"/>
          </a:p>
        </p:txBody>
      </p:sp>
      <p:sp>
        <p:nvSpPr>
          <p:cNvPr id="8" name="Footer Placeholder 7">
            <a:extLst>
              <a:ext uri="{FF2B5EF4-FFF2-40B4-BE49-F238E27FC236}">
                <a16:creationId xmlns:a16="http://schemas.microsoft.com/office/drawing/2014/main" id="{B324143D-8903-46AB-89AA-B6B7FF921D01}"/>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915E84DE-693C-4F81-803F-B88F050CBF34}"/>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410149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9F370-1E30-41A3-AE8C-DB9A1C24A66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9090D587-F74F-436D-9BFD-D36795EC03A6}"/>
              </a:ext>
            </a:extLst>
          </p:cNvPr>
          <p:cNvSpPr>
            <a:spLocks noGrp="1"/>
          </p:cNvSpPr>
          <p:nvPr>
            <p:ph type="dt" sz="half" idx="10"/>
          </p:nvPr>
        </p:nvSpPr>
        <p:spPr/>
        <p:txBody>
          <a:bodyPr/>
          <a:lstStyle/>
          <a:p>
            <a:fld id="{BC9ADA59-3243-46CB-9493-36C55A97A8A3}" type="datetimeFigureOut">
              <a:rPr lang="en-ZA" smtClean="0"/>
              <a:t>2021/09/26</a:t>
            </a:fld>
            <a:endParaRPr lang="en-ZA"/>
          </a:p>
        </p:txBody>
      </p:sp>
      <p:sp>
        <p:nvSpPr>
          <p:cNvPr id="4" name="Footer Placeholder 3">
            <a:extLst>
              <a:ext uri="{FF2B5EF4-FFF2-40B4-BE49-F238E27FC236}">
                <a16:creationId xmlns:a16="http://schemas.microsoft.com/office/drawing/2014/main" id="{12A75E31-5B30-4353-9479-5F603745ABBB}"/>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E8DD724F-9E92-44FA-9665-9DD397C3C6C9}"/>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340932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C8F80-7CD9-4556-97DF-A2C4F06BFDEA}"/>
              </a:ext>
            </a:extLst>
          </p:cNvPr>
          <p:cNvSpPr>
            <a:spLocks noGrp="1"/>
          </p:cNvSpPr>
          <p:nvPr>
            <p:ph type="dt" sz="half" idx="10"/>
          </p:nvPr>
        </p:nvSpPr>
        <p:spPr/>
        <p:txBody>
          <a:bodyPr/>
          <a:lstStyle/>
          <a:p>
            <a:fld id="{BC9ADA59-3243-46CB-9493-36C55A97A8A3}" type="datetimeFigureOut">
              <a:rPr lang="en-ZA" smtClean="0"/>
              <a:t>2021/09/26</a:t>
            </a:fld>
            <a:endParaRPr lang="en-ZA"/>
          </a:p>
        </p:txBody>
      </p:sp>
      <p:sp>
        <p:nvSpPr>
          <p:cNvPr id="3" name="Footer Placeholder 2">
            <a:extLst>
              <a:ext uri="{FF2B5EF4-FFF2-40B4-BE49-F238E27FC236}">
                <a16:creationId xmlns:a16="http://schemas.microsoft.com/office/drawing/2014/main" id="{86C0ABAD-A664-4BDA-9780-138A19E4BE5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1B205F4-881F-4F4C-856F-AC17758EA031}"/>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60067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484B-6F01-4C97-8AE5-81B8D24F4C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2D8D93EA-EE4F-4B5A-9345-E34511F55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C4C2ED1-BF00-4444-8BF7-585813782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063528-E963-41F7-9A26-ACE96FB6FD06}"/>
              </a:ext>
            </a:extLst>
          </p:cNvPr>
          <p:cNvSpPr>
            <a:spLocks noGrp="1"/>
          </p:cNvSpPr>
          <p:nvPr>
            <p:ph type="dt" sz="half" idx="10"/>
          </p:nvPr>
        </p:nvSpPr>
        <p:spPr/>
        <p:txBody>
          <a:bodyPr/>
          <a:lstStyle/>
          <a:p>
            <a:fld id="{BC9ADA59-3243-46CB-9493-36C55A97A8A3}" type="datetimeFigureOut">
              <a:rPr lang="en-ZA" smtClean="0"/>
              <a:t>2021/09/26</a:t>
            </a:fld>
            <a:endParaRPr lang="en-ZA"/>
          </a:p>
        </p:txBody>
      </p:sp>
      <p:sp>
        <p:nvSpPr>
          <p:cNvPr id="6" name="Footer Placeholder 5">
            <a:extLst>
              <a:ext uri="{FF2B5EF4-FFF2-40B4-BE49-F238E27FC236}">
                <a16:creationId xmlns:a16="http://schemas.microsoft.com/office/drawing/2014/main" id="{94DD0092-268B-4791-BE80-8FC68F2A706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4986BCE-F7EC-4AA5-BC93-47CEF60A8B3B}"/>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1608514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1A81-D720-41D8-861A-3E436ADB4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DB2E3D2-E857-4A0E-AB1E-FAC854999D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5A872433-FEE0-4FD8-B62B-D84B86777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FECAB9-2E25-4CE1-9D63-B1F8F8726363}"/>
              </a:ext>
            </a:extLst>
          </p:cNvPr>
          <p:cNvSpPr>
            <a:spLocks noGrp="1"/>
          </p:cNvSpPr>
          <p:nvPr>
            <p:ph type="dt" sz="half" idx="10"/>
          </p:nvPr>
        </p:nvSpPr>
        <p:spPr/>
        <p:txBody>
          <a:bodyPr/>
          <a:lstStyle/>
          <a:p>
            <a:fld id="{BC9ADA59-3243-46CB-9493-36C55A97A8A3}" type="datetimeFigureOut">
              <a:rPr lang="en-ZA" smtClean="0"/>
              <a:t>2021/09/26</a:t>
            </a:fld>
            <a:endParaRPr lang="en-ZA"/>
          </a:p>
        </p:txBody>
      </p:sp>
      <p:sp>
        <p:nvSpPr>
          <p:cNvPr id="6" name="Footer Placeholder 5">
            <a:extLst>
              <a:ext uri="{FF2B5EF4-FFF2-40B4-BE49-F238E27FC236}">
                <a16:creationId xmlns:a16="http://schemas.microsoft.com/office/drawing/2014/main" id="{D4C04C90-25AD-40C3-8A8B-D28E558FC76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D11C78D-F749-4459-B20F-8FDEECDC17D7}"/>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4246433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B1D867-E0BE-4EC7-8970-C5DDCDCF0A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BC6B6A4-9B55-4BEE-997E-4ECF6127AE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108B439-EE7A-4CED-9095-1DA3080DA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9ADA59-3243-46CB-9493-36C55A97A8A3}" type="datetimeFigureOut">
              <a:rPr lang="en-ZA" smtClean="0"/>
              <a:t>2021/09/26</a:t>
            </a:fld>
            <a:endParaRPr lang="en-ZA"/>
          </a:p>
        </p:txBody>
      </p:sp>
      <p:sp>
        <p:nvSpPr>
          <p:cNvPr id="5" name="Footer Placeholder 4">
            <a:extLst>
              <a:ext uri="{FF2B5EF4-FFF2-40B4-BE49-F238E27FC236}">
                <a16:creationId xmlns:a16="http://schemas.microsoft.com/office/drawing/2014/main" id="{6145E92B-9D43-4CBB-8B6F-CD519DCE68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4470650-6790-4693-AB32-F8FFF42F5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DBCE3-253E-4AD4-BA38-66738A185ABA}" type="slidenum">
              <a:rPr lang="en-ZA" smtClean="0"/>
              <a:t>‹#›</a:t>
            </a:fld>
            <a:endParaRPr lang="en-ZA"/>
          </a:p>
        </p:txBody>
      </p:sp>
    </p:spTree>
    <p:extLst>
      <p:ext uri="{BB962C8B-B14F-4D97-AF65-F5344CB8AC3E}">
        <p14:creationId xmlns:p14="http://schemas.microsoft.com/office/powerpoint/2010/main" val="2462568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025B60-5235-4F43-B659-C3D0292C3D20}"/>
              </a:ext>
            </a:extLst>
          </p:cNvPr>
          <p:cNvPicPr/>
          <p:nvPr/>
        </p:nvPicPr>
        <p:blipFill rotWithShape="1">
          <a:blip r:embed="rId2">
            <a:extLst>
              <a:ext uri="{28A0092B-C50C-407E-A947-70E740481C1C}">
                <a14:useLocalDpi xmlns:a14="http://schemas.microsoft.com/office/drawing/2010/main" val="0"/>
              </a:ext>
            </a:extLst>
          </a:blip>
          <a:srcRect t="4946" b="8181"/>
          <a:stretch/>
        </p:blipFill>
        <p:spPr>
          <a:xfrm>
            <a:off x="20" y="10"/>
            <a:ext cx="12191980" cy="6857990"/>
          </a:xfrm>
          <a:prstGeom prst="rect">
            <a:avLst/>
          </a:prstGeom>
          <a:solidFill>
            <a:schemeClr val="bg2">
              <a:lumMod val="75000"/>
            </a:schemeClr>
          </a:solidFill>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lc="http://schemas.openxmlformats.org/drawingml/2006/lockedCanvas"/>
            </a:ext>
          </a:extLst>
        </p:spPr>
      </p:pic>
      <p:sp>
        <p:nvSpPr>
          <p:cNvPr id="22" name="Freeform: Shape 21">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4AC3D1-3CBA-4D0E-9AC3-7396DDA7C87F}"/>
              </a:ext>
            </a:extLst>
          </p:cNvPr>
          <p:cNvSpPr>
            <a:spLocks noGrp="1"/>
          </p:cNvSpPr>
          <p:nvPr>
            <p:ph type="ctrTitle"/>
          </p:nvPr>
        </p:nvSpPr>
        <p:spPr>
          <a:xfrm>
            <a:off x="841248" y="4199861"/>
            <a:ext cx="8856059" cy="1064597"/>
          </a:xfrm>
        </p:spPr>
        <p:txBody>
          <a:bodyPr>
            <a:normAutofit/>
          </a:bodyPr>
          <a:lstStyle/>
          <a:p>
            <a:r>
              <a:rPr lang="en-ZA" sz="5400" dirty="0" err="1">
                <a:solidFill>
                  <a:srgbClr val="FFFFFF"/>
                </a:solidFill>
              </a:rPr>
              <a:t>Lebensohl</a:t>
            </a:r>
            <a:endParaRPr lang="en-ZA" sz="5400" dirty="0">
              <a:solidFill>
                <a:srgbClr val="FFFFFF"/>
              </a:solidFill>
            </a:endParaRPr>
          </a:p>
        </p:txBody>
      </p:sp>
      <p:pic>
        <p:nvPicPr>
          <p:cNvPr id="6" name="Picture 5">
            <a:extLst>
              <a:ext uri="{FF2B5EF4-FFF2-40B4-BE49-F238E27FC236}">
                <a16:creationId xmlns:a16="http://schemas.microsoft.com/office/drawing/2014/main" id="{7BD7ABBA-FE0C-41BD-B11A-5DCA1FA4C854}"/>
              </a:ext>
            </a:extLst>
          </p:cNvPr>
          <p:cNvPicPr>
            <a:picLocks noChangeAspect="1"/>
          </p:cNvPicPr>
          <p:nvPr/>
        </p:nvPicPr>
        <p:blipFill rotWithShape="1">
          <a:blip r:embed="rId3"/>
          <a:srcRect l="23593" t="38761" r="24219" b="18471"/>
          <a:stretch/>
        </p:blipFill>
        <p:spPr>
          <a:xfrm>
            <a:off x="5057774" y="676591"/>
            <a:ext cx="6276975" cy="2893520"/>
          </a:xfrm>
          <a:prstGeom prst="rect">
            <a:avLst/>
          </a:prstGeom>
        </p:spPr>
      </p:pic>
      <p:pic>
        <p:nvPicPr>
          <p:cNvPr id="8" name="Picture 7">
            <a:extLst>
              <a:ext uri="{FF2B5EF4-FFF2-40B4-BE49-F238E27FC236}">
                <a16:creationId xmlns:a16="http://schemas.microsoft.com/office/drawing/2014/main" id="{CF8B386A-440B-4627-9FED-C445ABF2BEE8}"/>
              </a:ext>
            </a:extLst>
          </p:cNvPr>
          <p:cNvPicPr>
            <a:picLocks noChangeAspect="1"/>
          </p:cNvPicPr>
          <p:nvPr/>
        </p:nvPicPr>
        <p:blipFill rotWithShape="1">
          <a:blip r:embed="rId4">
            <a:alphaModFix amt="70000"/>
          </a:blip>
          <a:srcRect l="50000" t="24722" r="32031" b="65278"/>
          <a:stretch/>
        </p:blipFill>
        <p:spPr>
          <a:xfrm>
            <a:off x="8318347" y="5543392"/>
            <a:ext cx="2190750" cy="685800"/>
          </a:xfrm>
          <a:prstGeom prst="rect">
            <a:avLst/>
          </a:prstGeom>
        </p:spPr>
      </p:pic>
    </p:spTree>
    <p:extLst>
      <p:ext uri="{BB962C8B-B14F-4D97-AF65-F5344CB8AC3E}">
        <p14:creationId xmlns:p14="http://schemas.microsoft.com/office/powerpoint/2010/main" val="3486851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A9E6440-28AB-43CB-B9F2-B84F6A187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242" y="365124"/>
            <a:ext cx="5431537" cy="5797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839338" y="704088"/>
            <a:ext cx="4804011" cy="1810512"/>
          </a:xfrm>
        </p:spPr>
        <p:txBody>
          <a:bodyPr vert="horz" lIns="91440" tIns="45720" rIns="91440" bIns="45720" rtlCol="0" anchor="ctr">
            <a:normAutofit/>
          </a:bodyPr>
          <a:lstStyle/>
          <a:p>
            <a:r>
              <a:rPr lang="en-US" sz="3400" dirty="0">
                <a:solidFill>
                  <a:schemeClr val="bg1"/>
                </a:solidFill>
              </a:rPr>
              <a:t>When we have the weak (just competitive hand) </a:t>
            </a:r>
          </a:p>
        </p:txBody>
      </p:sp>
      <p:sp>
        <p:nvSpPr>
          <p:cNvPr id="8" name="TextBox 7">
            <a:extLst>
              <a:ext uri="{FF2B5EF4-FFF2-40B4-BE49-F238E27FC236}">
                <a16:creationId xmlns:a16="http://schemas.microsoft.com/office/drawing/2014/main" id="{20981F1E-2EE0-44F9-979F-18A480832124}"/>
              </a:ext>
            </a:extLst>
          </p:cNvPr>
          <p:cNvSpPr txBox="1"/>
          <p:nvPr/>
        </p:nvSpPr>
        <p:spPr>
          <a:xfrm>
            <a:off x="839338" y="3305175"/>
            <a:ext cx="4804011" cy="254240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dirty="0">
                <a:solidFill>
                  <a:schemeClr val="bg1"/>
                </a:solidFill>
              </a:rPr>
              <a:t>We mutter and stutter and bid 2nt first. </a:t>
            </a:r>
          </a:p>
          <a:p>
            <a:pPr indent="-228600">
              <a:lnSpc>
                <a:spcPct val="90000"/>
              </a:lnSpc>
              <a:spcAft>
                <a:spcPts val="600"/>
              </a:spcAft>
              <a:buFont typeface="Arial" panose="020B0604020202020204" pitchFamily="34" charset="0"/>
              <a:buChar char="•"/>
            </a:pPr>
            <a:r>
              <a:rPr lang="en-US" sz="2800" dirty="0">
                <a:solidFill>
                  <a:schemeClr val="bg1"/>
                </a:solidFill>
              </a:rPr>
              <a:t>2nt forces partner to bid 3c and we pass or correct in the minor</a:t>
            </a:r>
          </a:p>
        </p:txBody>
      </p:sp>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2"/>
          <a:srcRect l="23593" t="38761" r="24219" b="18471"/>
          <a:stretch/>
        </p:blipFill>
        <p:spPr>
          <a:xfrm>
            <a:off x="6096000" y="5595293"/>
            <a:ext cx="2074033" cy="956063"/>
          </a:xfrm>
          <a:prstGeom prst="rect">
            <a:avLst/>
          </a:prstGeom>
        </p:spPr>
      </p:pic>
      <p:pic>
        <p:nvPicPr>
          <p:cNvPr id="12" name="Picture 11">
            <a:extLst>
              <a:ext uri="{FF2B5EF4-FFF2-40B4-BE49-F238E27FC236}">
                <a16:creationId xmlns:a16="http://schemas.microsoft.com/office/drawing/2014/main" id="{9193855D-5BDA-4A38-B1C3-F8C6D30FF791}"/>
              </a:ext>
            </a:extLst>
          </p:cNvPr>
          <p:cNvPicPr>
            <a:picLocks noChangeAspect="1"/>
          </p:cNvPicPr>
          <p:nvPr/>
        </p:nvPicPr>
        <p:blipFill rotWithShape="1">
          <a:blip r:embed="rId3"/>
          <a:srcRect l="50000" t="24722" r="32031" b="65278"/>
          <a:stretch/>
        </p:blipFill>
        <p:spPr>
          <a:xfrm>
            <a:off x="9742242" y="5708910"/>
            <a:ext cx="2308180" cy="722549"/>
          </a:xfrm>
          <a:prstGeom prst="rect">
            <a:avLst/>
          </a:prstGeom>
        </p:spPr>
      </p:pic>
      <p:pic>
        <p:nvPicPr>
          <p:cNvPr id="14" name="Content Placeholder 4">
            <a:extLst>
              <a:ext uri="{FF2B5EF4-FFF2-40B4-BE49-F238E27FC236}">
                <a16:creationId xmlns:a16="http://schemas.microsoft.com/office/drawing/2014/main" id="{D485F806-5051-476E-A4DD-362DD32905EF}"/>
              </a:ext>
            </a:extLst>
          </p:cNvPr>
          <p:cNvPicPr>
            <a:picLocks noChangeAspect="1"/>
          </p:cNvPicPr>
          <p:nvPr/>
        </p:nvPicPr>
        <p:blipFill rotWithShape="1">
          <a:blip r:embed="rId4"/>
          <a:srcRect l="29457" t="56562" r="52450" b="28132"/>
          <a:stretch/>
        </p:blipFill>
        <p:spPr>
          <a:xfrm>
            <a:off x="6449860" y="493216"/>
            <a:ext cx="4294340" cy="1917883"/>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0262BC10-F838-4DC8-B5B4-430910353D54}"/>
              </a:ext>
            </a:extLst>
          </p:cNvPr>
          <p:cNvPicPr>
            <a:picLocks noChangeAspect="1"/>
          </p:cNvPicPr>
          <p:nvPr/>
        </p:nvPicPr>
        <p:blipFill rotWithShape="1">
          <a:blip r:embed="rId5"/>
          <a:srcRect l="33907" t="31250" r="55450" b="56397"/>
          <a:stretch/>
        </p:blipFill>
        <p:spPr>
          <a:xfrm>
            <a:off x="8817866" y="3124162"/>
            <a:ext cx="2866892" cy="187168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0815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A9E6440-28AB-43CB-B9F2-B84F6A187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242" y="365124"/>
            <a:ext cx="5431537" cy="5797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839338" y="704088"/>
            <a:ext cx="4804011" cy="1810512"/>
          </a:xfrm>
        </p:spPr>
        <p:txBody>
          <a:bodyPr vert="horz" lIns="91440" tIns="45720" rIns="91440" bIns="45720" rtlCol="0" anchor="ctr">
            <a:normAutofit/>
          </a:bodyPr>
          <a:lstStyle/>
          <a:p>
            <a:r>
              <a:rPr lang="en-US" sz="3400" dirty="0">
                <a:solidFill>
                  <a:schemeClr val="bg1"/>
                </a:solidFill>
              </a:rPr>
              <a:t>When we have the weak (just competitive hand) </a:t>
            </a:r>
          </a:p>
        </p:txBody>
      </p:sp>
      <p:sp>
        <p:nvSpPr>
          <p:cNvPr id="8" name="TextBox 7">
            <a:extLst>
              <a:ext uri="{FF2B5EF4-FFF2-40B4-BE49-F238E27FC236}">
                <a16:creationId xmlns:a16="http://schemas.microsoft.com/office/drawing/2014/main" id="{20981F1E-2EE0-44F9-979F-18A480832124}"/>
              </a:ext>
            </a:extLst>
          </p:cNvPr>
          <p:cNvSpPr txBox="1"/>
          <p:nvPr/>
        </p:nvSpPr>
        <p:spPr>
          <a:xfrm>
            <a:off x="839338" y="2583402"/>
            <a:ext cx="4804011" cy="326417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dirty="0">
                <a:solidFill>
                  <a:schemeClr val="bg1"/>
                </a:solidFill>
              </a:rPr>
              <a:t>We mutter and stutter and bid 2nt first. </a:t>
            </a:r>
          </a:p>
          <a:p>
            <a:pPr indent="-228600">
              <a:lnSpc>
                <a:spcPct val="90000"/>
              </a:lnSpc>
              <a:spcAft>
                <a:spcPts val="600"/>
              </a:spcAft>
              <a:buFont typeface="Arial" panose="020B0604020202020204" pitchFamily="34" charset="0"/>
              <a:buChar char="•"/>
            </a:pPr>
            <a:r>
              <a:rPr lang="en-US" sz="2800" dirty="0">
                <a:solidFill>
                  <a:schemeClr val="bg1"/>
                </a:solidFill>
              </a:rPr>
              <a:t>2nt forces partner to bid 3c and we pass or correct in the minor</a:t>
            </a:r>
          </a:p>
        </p:txBody>
      </p:sp>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2"/>
          <a:srcRect l="23593" t="38761" r="24219" b="18471"/>
          <a:stretch/>
        </p:blipFill>
        <p:spPr>
          <a:xfrm>
            <a:off x="6096000" y="5595293"/>
            <a:ext cx="2074033" cy="956063"/>
          </a:xfrm>
          <a:prstGeom prst="rect">
            <a:avLst/>
          </a:prstGeom>
        </p:spPr>
      </p:pic>
      <p:pic>
        <p:nvPicPr>
          <p:cNvPr id="12" name="Picture 11">
            <a:extLst>
              <a:ext uri="{FF2B5EF4-FFF2-40B4-BE49-F238E27FC236}">
                <a16:creationId xmlns:a16="http://schemas.microsoft.com/office/drawing/2014/main" id="{9193855D-5BDA-4A38-B1C3-F8C6D30FF791}"/>
              </a:ext>
            </a:extLst>
          </p:cNvPr>
          <p:cNvPicPr>
            <a:picLocks noChangeAspect="1"/>
          </p:cNvPicPr>
          <p:nvPr/>
        </p:nvPicPr>
        <p:blipFill rotWithShape="1">
          <a:blip r:embed="rId3"/>
          <a:srcRect l="50000" t="24722" r="32031" b="65278"/>
          <a:stretch/>
        </p:blipFill>
        <p:spPr>
          <a:xfrm>
            <a:off x="9742242" y="5708910"/>
            <a:ext cx="2308180" cy="722549"/>
          </a:xfrm>
          <a:prstGeom prst="rect">
            <a:avLst/>
          </a:prstGeom>
        </p:spPr>
      </p:pic>
      <p:pic>
        <p:nvPicPr>
          <p:cNvPr id="5" name="Picture 4">
            <a:extLst>
              <a:ext uri="{FF2B5EF4-FFF2-40B4-BE49-F238E27FC236}">
                <a16:creationId xmlns:a16="http://schemas.microsoft.com/office/drawing/2014/main" id="{119BD014-6FFC-4ACF-B657-AB44E4038F00}"/>
              </a:ext>
            </a:extLst>
          </p:cNvPr>
          <p:cNvPicPr>
            <a:picLocks noChangeAspect="1"/>
          </p:cNvPicPr>
          <p:nvPr/>
        </p:nvPicPr>
        <p:blipFill rotWithShape="1">
          <a:blip r:embed="rId4"/>
          <a:srcRect l="34297" t="44167" r="56016" b="43194"/>
          <a:stretch/>
        </p:blipFill>
        <p:spPr>
          <a:xfrm>
            <a:off x="6357825" y="619026"/>
            <a:ext cx="3384417" cy="1892879"/>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718739A0-8A73-48A6-8EBF-A1823DEABFEE}"/>
              </a:ext>
            </a:extLst>
          </p:cNvPr>
          <p:cNvPicPr>
            <a:picLocks noChangeAspect="1"/>
          </p:cNvPicPr>
          <p:nvPr/>
        </p:nvPicPr>
        <p:blipFill rotWithShape="1">
          <a:blip r:embed="rId5"/>
          <a:srcRect l="34062" t="30972" r="56016" b="55417"/>
          <a:stretch/>
        </p:blipFill>
        <p:spPr>
          <a:xfrm>
            <a:off x="9126792" y="3263772"/>
            <a:ext cx="2557966" cy="197386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38264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alpha val="72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3487" y="115889"/>
            <a:ext cx="11553529" cy="1254245"/>
          </a:xfrm>
        </p:spPr>
        <p:txBody>
          <a:bodyPr>
            <a:normAutofit/>
          </a:bodyPr>
          <a:lstStyle/>
          <a:p>
            <a:r>
              <a:rPr lang="en-GB" altLang="en-US" sz="4000" b="1" dirty="0">
                <a:solidFill>
                  <a:schemeClr val="bg1"/>
                </a:solidFill>
              </a:rPr>
              <a:t>Mini-quiz: Partner opens 1nt, opponent overcalls 2♠. What do you do with the following hands?</a:t>
            </a:r>
          </a:p>
        </p:txBody>
      </p:sp>
      <p:sp>
        <p:nvSpPr>
          <p:cNvPr id="9" name="Content Placeholder 8">
            <a:extLst>
              <a:ext uri="{FF2B5EF4-FFF2-40B4-BE49-F238E27FC236}">
                <a16:creationId xmlns:a16="http://schemas.microsoft.com/office/drawing/2014/main" id="{9E4F981E-69BC-4EB0-913E-138A78787C83}"/>
              </a:ext>
            </a:extLst>
          </p:cNvPr>
          <p:cNvSpPr>
            <a:spLocks noGrp="1"/>
          </p:cNvSpPr>
          <p:nvPr>
            <p:ph sz="half" idx="1"/>
          </p:nvPr>
        </p:nvSpPr>
        <p:spPr>
          <a:xfrm>
            <a:off x="363487" y="1571624"/>
            <a:ext cx="11647537" cy="3152775"/>
          </a:xfrm>
        </p:spPr>
        <p:txBody>
          <a:bodyPr/>
          <a:lstStyle/>
          <a:p>
            <a:pPr marL="0" indent="0">
              <a:buNone/>
            </a:pPr>
            <a:r>
              <a:rPr lang="en-ZA"/>
              <a:t>             A                                 B.     		    C.			     D.                             </a:t>
            </a:r>
            <a:endParaRPr lang="en-ZA" dirty="0"/>
          </a:p>
        </p:txBody>
      </p:sp>
      <p:pic>
        <p:nvPicPr>
          <p:cNvPr id="17" name="Picture 2">
            <a:extLst>
              <a:ext uri="{FF2B5EF4-FFF2-40B4-BE49-F238E27FC236}">
                <a16:creationId xmlns:a16="http://schemas.microsoft.com/office/drawing/2014/main" id="{B2D3693F-B60C-400D-BE7E-D100D5A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7"/>
            <a:ext cx="1219200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24C257A-8B35-4E52-B78F-C11D6AB36359}"/>
              </a:ext>
            </a:extLst>
          </p:cNvPr>
          <p:cNvPicPr>
            <a:picLocks noChangeAspect="1"/>
          </p:cNvPicPr>
          <p:nvPr/>
        </p:nvPicPr>
        <p:blipFill rotWithShape="1">
          <a:blip r:embed="rId3"/>
          <a:srcRect l="23593" t="38761" r="24219" b="18471"/>
          <a:stretch/>
        </p:blipFill>
        <p:spPr>
          <a:xfrm>
            <a:off x="9682880" y="5612347"/>
            <a:ext cx="2234136" cy="1029878"/>
          </a:xfrm>
          <a:prstGeom prst="rect">
            <a:avLst/>
          </a:prstGeom>
        </p:spPr>
      </p:pic>
      <p:pic>
        <p:nvPicPr>
          <p:cNvPr id="20" name="Picture 19">
            <a:extLst>
              <a:ext uri="{FF2B5EF4-FFF2-40B4-BE49-F238E27FC236}">
                <a16:creationId xmlns:a16="http://schemas.microsoft.com/office/drawing/2014/main" id="{64453812-2ED0-4A2D-A9EB-EEB6746D235D}"/>
              </a:ext>
            </a:extLst>
          </p:cNvPr>
          <p:cNvPicPr>
            <a:picLocks noChangeAspect="1"/>
          </p:cNvPicPr>
          <p:nvPr/>
        </p:nvPicPr>
        <p:blipFill rotWithShape="1">
          <a:blip r:embed="rId4">
            <a:alphaModFix amt="70000"/>
          </a:blip>
          <a:srcRect l="50000" t="24722" r="32031" b="65278"/>
          <a:stretch/>
        </p:blipFill>
        <p:spPr>
          <a:xfrm>
            <a:off x="7217146" y="5956425"/>
            <a:ext cx="2190750" cy="685800"/>
          </a:xfrm>
          <a:prstGeom prst="rect">
            <a:avLst/>
          </a:prstGeom>
        </p:spPr>
      </p:pic>
      <p:pic>
        <p:nvPicPr>
          <p:cNvPr id="3" name="Picture 2">
            <a:extLst>
              <a:ext uri="{FF2B5EF4-FFF2-40B4-BE49-F238E27FC236}">
                <a16:creationId xmlns:a16="http://schemas.microsoft.com/office/drawing/2014/main" id="{D347C269-5461-4960-9088-6294678BF19F}"/>
              </a:ext>
            </a:extLst>
          </p:cNvPr>
          <p:cNvPicPr>
            <a:picLocks noChangeAspect="1"/>
          </p:cNvPicPr>
          <p:nvPr/>
        </p:nvPicPr>
        <p:blipFill rotWithShape="1">
          <a:blip r:embed="rId5"/>
          <a:srcRect l="74418" t="19978" r="16917" b="71298"/>
          <a:stretch/>
        </p:blipFill>
        <p:spPr>
          <a:xfrm>
            <a:off x="363487" y="2578299"/>
            <a:ext cx="2566269" cy="1453321"/>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ECA63F0C-3379-4EBD-B061-1FDC01F0503D}"/>
              </a:ext>
            </a:extLst>
          </p:cNvPr>
          <p:cNvPicPr>
            <a:picLocks noChangeAspect="1"/>
          </p:cNvPicPr>
          <p:nvPr/>
        </p:nvPicPr>
        <p:blipFill rotWithShape="1">
          <a:blip r:embed="rId6"/>
          <a:srcRect l="74345" t="19029" r="18155" b="73205"/>
          <a:stretch/>
        </p:blipFill>
        <p:spPr>
          <a:xfrm>
            <a:off x="3462648" y="2578298"/>
            <a:ext cx="2495157" cy="1453321"/>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68161029-6B69-48C2-A765-F82BCE3A9855}"/>
              </a:ext>
            </a:extLst>
          </p:cNvPr>
          <p:cNvPicPr>
            <a:picLocks noChangeAspect="1"/>
          </p:cNvPicPr>
          <p:nvPr/>
        </p:nvPicPr>
        <p:blipFill rotWithShape="1">
          <a:blip r:embed="rId7"/>
          <a:srcRect l="74345" t="41553" r="16990" b="48997"/>
          <a:stretch/>
        </p:blipFill>
        <p:spPr>
          <a:xfrm>
            <a:off x="6490697" y="2565859"/>
            <a:ext cx="2369111" cy="1453320"/>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AFB398DA-A0E5-4EEF-B8B5-56BD3F5449F7}"/>
              </a:ext>
            </a:extLst>
          </p:cNvPr>
          <p:cNvPicPr>
            <a:picLocks noChangeAspect="1"/>
          </p:cNvPicPr>
          <p:nvPr/>
        </p:nvPicPr>
        <p:blipFill rotWithShape="1">
          <a:blip r:embed="rId8"/>
          <a:srcRect l="83301" t="28867" r="9954" b="63625"/>
          <a:stretch/>
        </p:blipFill>
        <p:spPr>
          <a:xfrm>
            <a:off x="9518745" y="2565859"/>
            <a:ext cx="2369112" cy="148344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05439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666709" y="263526"/>
            <a:ext cx="4595071" cy="3527239"/>
          </a:xfrm>
        </p:spPr>
        <p:txBody>
          <a:bodyPr vert="horz" lIns="91440" tIns="45720" rIns="91440" bIns="45720" rtlCol="0" anchor="ctr">
            <a:normAutofit fontScale="90000"/>
          </a:bodyPr>
          <a:lstStyle/>
          <a:p>
            <a:r>
              <a:rPr lang="en-US" sz="3700" dirty="0"/>
              <a:t>All the previous examples illustrated what you should do if you were forced to show your suit at the 3 level but what about when you can bid your suit at the 2 level</a:t>
            </a:r>
          </a:p>
        </p:txBody>
      </p:sp>
      <p:sp>
        <p:nvSpPr>
          <p:cNvPr id="8" name="TextBox 7">
            <a:extLst>
              <a:ext uri="{FF2B5EF4-FFF2-40B4-BE49-F238E27FC236}">
                <a16:creationId xmlns:a16="http://schemas.microsoft.com/office/drawing/2014/main" id="{20981F1E-2EE0-44F9-979F-18A480832124}"/>
              </a:ext>
            </a:extLst>
          </p:cNvPr>
          <p:cNvSpPr txBox="1"/>
          <p:nvPr/>
        </p:nvSpPr>
        <p:spPr>
          <a:xfrm>
            <a:off x="838200" y="4003829"/>
            <a:ext cx="4595071" cy="217313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b="1" dirty="0"/>
          </a:p>
        </p:txBody>
      </p:sp>
      <p:sp>
        <p:nvSpPr>
          <p:cNvPr id="23" name="Rectangle 22">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7" name="Picture 16">
            <a:extLst>
              <a:ext uri="{FF2B5EF4-FFF2-40B4-BE49-F238E27FC236}">
                <a16:creationId xmlns:a16="http://schemas.microsoft.com/office/drawing/2014/main" id="{EBF19B5D-7758-4E49-B705-4212121FE4FF}"/>
              </a:ext>
            </a:extLst>
          </p:cNvPr>
          <p:cNvPicPr>
            <a:picLocks noChangeAspect="1"/>
          </p:cNvPicPr>
          <p:nvPr/>
        </p:nvPicPr>
        <p:blipFill rotWithShape="1">
          <a:blip r:embed="rId3">
            <a:alphaModFix amt="70000"/>
          </a:blip>
          <a:srcRect l="50000" t="24722" r="32031" b="65278"/>
          <a:stretch/>
        </p:blipFill>
        <p:spPr>
          <a:xfrm>
            <a:off x="3525678" y="5908674"/>
            <a:ext cx="2190750" cy="685800"/>
          </a:xfrm>
          <a:prstGeom prst="rect">
            <a:avLst/>
          </a:prstGeom>
        </p:spPr>
      </p:pic>
      <p:pic>
        <p:nvPicPr>
          <p:cNvPr id="16" name="Picture 15">
            <a:extLst>
              <a:ext uri="{FF2B5EF4-FFF2-40B4-BE49-F238E27FC236}">
                <a16:creationId xmlns:a16="http://schemas.microsoft.com/office/drawing/2014/main" id="{355BA88B-DFF4-4425-8EAB-EB90718557CA}"/>
              </a:ext>
            </a:extLst>
          </p:cNvPr>
          <p:cNvPicPr>
            <a:picLocks noChangeAspect="1"/>
          </p:cNvPicPr>
          <p:nvPr/>
        </p:nvPicPr>
        <p:blipFill rotWithShape="1">
          <a:blip r:embed="rId4"/>
          <a:srcRect l="53010" t="26149" r="31845" b="54433"/>
          <a:stretch/>
        </p:blipFill>
        <p:spPr>
          <a:xfrm>
            <a:off x="1679123" y="3987471"/>
            <a:ext cx="1846555" cy="1331652"/>
          </a:xfrm>
          <a:prstGeom prst="rect">
            <a:avLst/>
          </a:prstGeom>
        </p:spPr>
      </p:pic>
      <p:pic>
        <p:nvPicPr>
          <p:cNvPr id="19" name="Picture 18">
            <a:extLst>
              <a:ext uri="{FF2B5EF4-FFF2-40B4-BE49-F238E27FC236}">
                <a16:creationId xmlns:a16="http://schemas.microsoft.com/office/drawing/2014/main" id="{AC6C0AF0-ED95-4518-BE02-F511D35BA29F}"/>
              </a:ext>
            </a:extLst>
          </p:cNvPr>
          <p:cNvPicPr>
            <a:picLocks noChangeAspect="1"/>
          </p:cNvPicPr>
          <p:nvPr/>
        </p:nvPicPr>
        <p:blipFill rotWithShape="1">
          <a:blip r:embed="rId5"/>
          <a:srcRect l="12328" t="56441" r="76679" b="28575"/>
          <a:stretch/>
        </p:blipFill>
        <p:spPr>
          <a:xfrm>
            <a:off x="6330462" y="886272"/>
            <a:ext cx="2431701" cy="1863548"/>
          </a:xfrm>
          <a:prstGeom prst="rect">
            <a:avLst/>
          </a:prstGeom>
          <a:ln w="228600" cap="sq" cmpd="thickThin">
            <a:solidFill>
              <a:srgbClr val="000000"/>
            </a:solidFill>
            <a:prstDash val="solid"/>
            <a:miter lim="800000"/>
          </a:ln>
          <a:effectLst>
            <a:innerShdw blurRad="76200">
              <a:srgbClr val="000000"/>
            </a:innerShdw>
          </a:effectLst>
        </p:spPr>
      </p:pic>
      <p:pic>
        <p:nvPicPr>
          <p:cNvPr id="21" name="Picture 20">
            <a:extLst>
              <a:ext uri="{FF2B5EF4-FFF2-40B4-BE49-F238E27FC236}">
                <a16:creationId xmlns:a16="http://schemas.microsoft.com/office/drawing/2014/main" id="{4974756C-79D2-4EF9-8E7A-E351D6A0F74F}"/>
              </a:ext>
            </a:extLst>
          </p:cNvPr>
          <p:cNvPicPr>
            <a:picLocks noChangeAspect="1"/>
          </p:cNvPicPr>
          <p:nvPr/>
        </p:nvPicPr>
        <p:blipFill rotWithShape="1">
          <a:blip r:embed="rId6"/>
          <a:srcRect l="12020" t="56989" r="76576" b="28575"/>
          <a:stretch/>
        </p:blipFill>
        <p:spPr>
          <a:xfrm>
            <a:off x="7392129" y="3965365"/>
            <a:ext cx="2900688" cy="2064453"/>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452ED7C9-87DE-42D5-89CC-5CE69EC3E799}"/>
              </a:ext>
            </a:extLst>
          </p:cNvPr>
          <p:cNvPicPr>
            <a:picLocks noChangeAspect="1"/>
          </p:cNvPicPr>
          <p:nvPr/>
        </p:nvPicPr>
        <p:blipFill rotWithShape="1">
          <a:blip r:embed="rId7"/>
          <a:srcRect l="34945" t="43224" r="54946" b="44486"/>
          <a:stretch/>
        </p:blipFill>
        <p:spPr>
          <a:xfrm>
            <a:off x="9499967" y="892894"/>
            <a:ext cx="2336061" cy="185692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279561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A9E6440-28AB-43CB-B9F2-B84F6A187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242" y="365124"/>
            <a:ext cx="5431537" cy="5797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839338" y="704088"/>
            <a:ext cx="4804011" cy="2724912"/>
          </a:xfrm>
        </p:spPr>
        <p:txBody>
          <a:bodyPr vert="horz" lIns="91440" tIns="45720" rIns="91440" bIns="45720" rtlCol="0" anchor="ctr">
            <a:normAutofit/>
          </a:bodyPr>
          <a:lstStyle/>
          <a:p>
            <a:r>
              <a:rPr lang="en-US" sz="3400" dirty="0">
                <a:solidFill>
                  <a:schemeClr val="bg1"/>
                </a:solidFill>
              </a:rPr>
              <a:t>Non- forcing hands bid at the 2 level </a:t>
            </a:r>
          </a:p>
        </p:txBody>
      </p:sp>
      <p:sp>
        <p:nvSpPr>
          <p:cNvPr id="8" name="TextBox 7">
            <a:extLst>
              <a:ext uri="{FF2B5EF4-FFF2-40B4-BE49-F238E27FC236}">
                <a16:creationId xmlns:a16="http://schemas.microsoft.com/office/drawing/2014/main" id="{20981F1E-2EE0-44F9-979F-18A480832124}"/>
              </a:ext>
            </a:extLst>
          </p:cNvPr>
          <p:cNvSpPr txBox="1"/>
          <p:nvPr/>
        </p:nvSpPr>
        <p:spPr>
          <a:xfrm>
            <a:off x="839338" y="3305175"/>
            <a:ext cx="4804011" cy="2542404"/>
          </a:xfrm>
          <a:prstGeom prst="rect">
            <a:avLst/>
          </a:prstGeom>
        </p:spPr>
        <p:txBody>
          <a:bodyPr vert="horz" lIns="91440" tIns="45720" rIns="91440" bIns="45720" rtlCol="0">
            <a:normAutofit/>
          </a:bodyPr>
          <a:lstStyle/>
          <a:p>
            <a:pPr>
              <a:lnSpc>
                <a:spcPct val="90000"/>
              </a:lnSpc>
              <a:spcAft>
                <a:spcPts val="600"/>
              </a:spcAft>
            </a:pPr>
            <a:endParaRPr lang="en-US" sz="2200" dirty="0">
              <a:solidFill>
                <a:schemeClr val="bg1"/>
              </a:solidFill>
            </a:endParaRPr>
          </a:p>
        </p:txBody>
      </p:sp>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2"/>
          <a:srcRect l="23593" t="38761" r="24219" b="18471"/>
          <a:stretch/>
        </p:blipFill>
        <p:spPr>
          <a:xfrm>
            <a:off x="6096000" y="5595293"/>
            <a:ext cx="2074033" cy="956063"/>
          </a:xfrm>
          <a:prstGeom prst="rect">
            <a:avLst/>
          </a:prstGeom>
        </p:spPr>
      </p:pic>
      <p:pic>
        <p:nvPicPr>
          <p:cNvPr id="12" name="Picture 11">
            <a:extLst>
              <a:ext uri="{FF2B5EF4-FFF2-40B4-BE49-F238E27FC236}">
                <a16:creationId xmlns:a16="http://schemas.microsoft.com/office/drawing/2014/main" id="{9193855D-5BDA-4A38-B1C3-F8C6D30FF791}"/>
              </a:ext>
            </a:extLst>
          </p:cNvPr>
          <p:cNvPicPr>
            <a:picLocks noChangeAspect="1"/>
          </p:cNvPicPr>
          <p:nvPr/>
        </p:nvPicPr>
        <p:blipFill rotWithShape="1">
          <a:blip r:embed="rId3"/>
          <a:srcRect l="50000" t="24722" r="32031" b="65278"/>
          <a:stretch/>
        </p:blipFill>
        <p:spPr>
          <a:xfrm>
            <a:off x="9742242" y="5708910"/>
            <a:ext cx="2308180" cy="722549"/>
          </a:xfrm>
          <a:prstGeom prst="rect">
            <a:avLst/>
          </a:prstGeom>
        </p:spPr>
      </p:pic>
      <p:pic>
        <p:nvPicPr>
          <p:cNvPr id="9" name="Picture 8">
            <a:extLst>
              <a:ext uri="{FF2B5EF4-FFF2-40B4-BE49-F238E27FC236}">
                <a16:creationId xmlns:a16="http://schemas.microsoft.com/office/drawing/2014/main" id="{9E7CF1A3-9EE4-4238-A286-6685FBE80951}"/>
              </a:ext>
            </a:extLst>
          </p:cNvPr>
          <p:cNvPicPr>
            <a:picLocks noChangeAspect="1"/>
          </p:cNvPicPr>
          <p:nvPr/>
        </p:nvPicPr>
        <p:blipFill rotWithShape="1">
          <a:blip r:embed="rId4"/>
          <a:srcRect l="12328" t="56441" r="76679" b="28575"/>
          <a:stretch/>
        </p:blipFill>
        <p:spPr>
          <a:xfrm>
            <a:off x="6499970" y="596548"/>
            <a:ext cx="2693858" cy="2064454"/>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25141E02-7454-4A52-97F2-8FC60C5DA2C6}"/>
              </a:ext>
            </a:extLst>
          </p:cNvPr>
          <p:cNvPicPr>
            <a:picLocks noChangeAspect="1"/>
          </p:cNvPicPr>
          <p:nvPr/>
        </p:nvPicPr>
        <p:blipFill rotWithShape="1">
          <a:blip r:embed="rId5"/>
          <a:srcRect l="34174" t="31456" r="55582" b="56263"/>
          <a:stretch/>
        </p:blipFill>
        <p:spPr>
          <a:xfrm>
            <a:off x="8877628" y="3429000"/>
            <a:ext cx="2807130" cy="189291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53152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A9E6440-28AB-43CB-B9F2-B84F6A187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242" y="365124"/>
            <a:ext cx="5431537" cy="5797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839338" y="704088"/>
            <a:ext cx="4804011" cy="2724912"/>
          </a:xfrm>
        </p:spPr>
        <p:txBody>
          <a:bodyPr vert="horz" lIns="91440" tIns="45720" rIns="91440" bIns="45720" rtlCol="0" anchor="ctr">
            <a:normAutofit/>
          </a:bodyPr>
          <a:lstStyle/>
          <a:p>
            <a:r>
              <a:rPr lang="en-US" sz="3400" dirty="0">
                <a:solidFill>
                  <a:schemeClr val="bg1"/>
                </a:solidFill>
              </a:rPr>
              <a:t>Forcing hands: jump to the three level</a:t>
            </a:r>
          </a:p>
        </p:txBody>
      </p:sp>
      <p:sp>
        <p:nvSpPr>
          <p:cNvPr id="8" name="TextBox 7">
            <a:extLst>
              <a:ext uri="{FF2B5EF4-FFF2-40B4-BE49-F238E27FC236}">
                <a16:creationId xmlns:a16="http://schemas.microsoft.com/office/drawing/2014/main" id="{20981F1E-2EE0-44F9-979F-18A480832124}"/>
              </a:ext>
            </a:extLst>
          </p:cNvPr>
          <p:cNvSpPr txBox="1"/>
          <p:nvPr/>
        </p:nvSpPr>
        <p:spPr>
          <a:xfrm>
            <a:off x="839338" y="3305175"/>
            <a:ext cx="4804011" cy="2542404"/>
          </a:xfrm>
          <a:prstGeom prst="rect">
            <a:avLst/>
          </a:prstGeom>
        </p:spPr>
        <p:txBody>
          <a:bodyPr vert="horz" lIns="91440" tIns="45720" rIns="91440" bIns="45720" rtlCol="0">
            <a:normAutofit/>
          </a:bodyPr>
          <a:lstStyle/>
          <a:p>
            <a:pPr>
              <a:lnSpc>
                <a:spcPct val="90000"/>
              </a:lnSpc>
              <a:spcAft>
                <a:spcPts val="600"/>
              </a:spcAft>
            </a:pPr>
            <a:endParaRPr lang="en-US" sz="2200" dirty="0">
              <a:solidFill>
                <a:schemeClr val="bg1"/>
              </a:solidFill>
            </a:endParaRPr>
          </a:p>
        </p:txBody>
      </p:sp>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2"/>
          <a:srcRect l="23593" t="38761" r="24219" b="18471"/>
          <a:stretch/>
        </p:blipFill>
        <p:spPr>
          <a:xfrm>
            <a:off x="6096000" y="5595293"/>
            <a:ext cx="2074033" cy="956063"/>
          </a:xfrm>
          <a:prstGeom prst="rect">
            <a:avLst/>
          </a:prstGeom>
        </p:spPr>
      </p:pic>
      <p:pic>
        <p:nvPicPr>
          <p:cNvPr id="12" name="Picture 11">
            <a:extLst>
              <a:ext uri="{FF2B5EF4-FFF2-40B4-BE49-F238E27FC236}">
                <a16:creationId xmlns:a16="http://schemas.microsoft.com/office/drawing/2014/main" id="{9193855D-5BDA-4A38-B1C3-F8C6D30FF791}"/>
              </a:ext>
            </a:extLst>
          </p:cNvPr>
          <p:cNvPicPr>
            <a:picLocks noChangeAspect="1"/>
          </p:cNvPicPr>
          <p:nvPr/>
        </p:nvPicPr>
        <p:blipFill rotWithShape="1">
          <a:blip r:embed="rId3"/>
          <a:srcRect l="50000" t="24722" r="32031" b="65278"/>
          <a:stretch/>
        </p:blipFill>
        <p:spPr>
          <a:xfrm>
            <a:off x="9742242" y="5708910"/>
            <a:ext cx="2308180" cy="722549"/>
          </a:xfrm>
          <a:prstGeom prst="rect">
            <a:avLst/>
          </a:prstGeom>
        </p:spPr>
      </p:pic>
      <p:pic>
        <p:nvPicPr>
          <p:cNvPr id="13" name="Picture 12">
            <a:extLst>
              <a:ext uri="{FF2B5EF4-FFF2-40B4-BE49-F238E27FC236}">
                <a16:creationId xmlns:a16="http://schemas.microsoft.com/office/drawing/2014/main" id="{A36E49D1-489C-449F-8F99-3F3216D514CB}"/>
              </a:ext>
            </a:extLst>
          </p:cNvPr>
          <p:cNvPicPr>
            <a:picLocks noChangeAspect="1"/>
          </p:cNvPicPr>
          <p:nvPr/>
        </p:nvPicPr>
        <p:blipFill rotWithShape="1">
          <a:blip r:embed="rId4"/>
          <a:srcRect l="12020" t="56989" r="76576" b="28575"/>
          <a:stretch/>
        </p:blipFill>
        <p:spPr>
          <a:xfrm>
            <a:off x="6517922" y="704088"/>
            <a:ext cx="2900688" cy="2064453"/>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48426FFE-8C89-4E79-9398-A62764FA40B2}"/>
              </a:ext>
            </a:extLst>
          </p:cNvPr>
          <p:cNvPicPr>
            <a:picLocks noChangeAspect="1"/>
          </p:cNvPicPr>
          <p:nvPr/>
        </p:nvPicPr>
        <p:blipFill rotWithShape="1">
          <a:blip r:embed="rId5"/>
          <a:srcRect l="34174" t="31456" r="55582" b="62945"/>
          <a:stretch/>
        </p:blipFill>
        <p:spPr>
          <a:xfrm>
            <a:off x="8919297" y="3428999"/>
            <a:ext cx="2678524" cy="82340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2308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A9E6440-28AB-43CB-B9F2-B84F6A187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242" y="365124"/>
            <a:ext cx="5431537" cy="5797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839338" y="704087"/>
            <a:ext cx="4804011" cy="3425785"/>
          </a:xfrm>
        </p:spPr>
        <p:txBody>
          <a:bodyPr vert="horz" lIns="91440" tIns="45720" rIns="91440" bIns="45720" rtlCol="0" anchor="ctr">
            <a:normAutofit/>
          </a:bodyPr>
          <a:lstStyle/>
          <a:p>
            <a:r>
              <a:rPr lang="en-US" sz="3400" dirty="0">
                <a:solidFill>
                  <a:schemeClr val="bg1"/>
                </a:solidFill>
              </a:rPr>
              <a:t>Invitational hands: go via 2nt then when partner bids 3c correct to 3s</a:t>
            </a:r>
          </a:p>
        </p:txBody>
      </p:sp>
      <p:sp>
        <p:nvSpPr>
          <p:cNvPr id="8" name="TextBox 7">
            <a:extLst>
              <a:ext uri="{FF2B5EF4-FFF2-40B4-BE49-F238E27FC236}">
                <a16:creationId xmlns:a16="http://schemas.microsoft.com/office/drawing/2014/main" id="{20981F1E-2EE0-44F9-979F-18A480832124}"/>
              </a:ext>
            </a:extLst>
          </p:cNvPr>
          <p:cNvSpPr txBox="1"/>
          <p:nvPr/>
        </p:nvSpPr>
        <p:spPr>
          <a:xfrm>
            <a:off x="839338" y="3305175"/>
            <a:ext cx="4804011" cy="2542404"/>
          </a:xfrm>
          <a:prstGeom prst="rect">
            <a:avLst/>
          </a:prstGeom>
        </p:spPr>
        <p:txBody>
          <a:bodyPr vert="horz" lIns="91440" tIns="45720" rIns="91440" bIns="45720" rtlCol="0">
            <a:normAutofit/>
          </a:bodyPr>
          <a:lstStyle/>
          <a:p>
            <a:pPr>
              <a:lnSpc>
                <a:spcPct val="90000"/>
              </a:lnSpc>
              <a:spcAft>
                <a:spcPts val="600"/>
              </a:spcAft>
            </a:pPr>
            <a:endParaRPr lang="en-US" sz="2200" dirty="0">
              <a:solidFill>
                <a:schemeClr val="bg1"/>
              </a:solidFill>
            </a:endParaRPr>
          </a:p>
        </p:txBody>
      </p:sp>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2"/>
          <a:srcRect l="23593" t="38761" r="24219" b="18471"/>
          <a:stretch/>
        </p:blipFill>
        <p:spPr>
          <a:xfrm>
            <a:off x="6096000" y="5595293"/>
            <a:ext cx="2074033" cy="956063"/>
          </a:xfrm>
          <a:prstGeom prst="rect">
            <a:avLst/>
          </a:prstGeom>
        </p:spPr>
      </p:pic>
      <p:pic>
        <p:nvPicPr>
          <p:cNvPr id="12" name="Picture 11">
            <a:extLst>
              <a:ext uri="{FF2B5EF4-FFF2-40B4-BE49-F238E27FC236}">
                <a16:creationId xmlns:a16="http://schemas.microsoft.com/office/drawing/2014/main" id="{9193855D-5BDA-4A38-B1C3-F8C6D30FF791}"/>
              </a:ext>
            </a:extLst>
          </p:cNvPr>
          <p:cNvPicPr>
            <a:picLocks noChangeAspect="1"/>
          </p:cNvPicPr>
          <p:nvPr/>
        </p:nvPicPr>
        <p:blipFill rotWithShape="1">
          <a:blip r:embed="rId3"/>
          <a:srcRect l="50000" t="24722" r="32031" b="65278"/>
          <a:stretch/>
        </p:blipFill>
        <p:spPr>
          <a:xfrm>
            <a:off x="9742242" y="5708910"/>
            <a:ext cx="2308180" cy="722549"/>
          </a:xfrm>
          <a:prstGeom prst="rect">
            <a:avLst/>
          </a:prstGeom>
        </p:spPr>
      </p:pic>
      <p:pic>
        <p:nvPicPr>
          <p:cNvPr id="4" name="Picture 3">
            <a:extLst>
              <a:ext uri="{FF2B5EF4-FFF2-40B4-BE49-F238E27FC236}">
                <a16:creationId xmlns:a16="http://schemas.microsoft.com/office/drawing/2014/main" id="{F4ADE9A1-0945-4811-ACC6-2A35917C0DEF}"/>
              </a:ext>
            </a:extLst>
          </p:cNvPr>
          <p:cNvPicPr>
            <a:picLocks noChangeAspect="1"/>
          </p:cNvPicPr>
          <p:nvPr/>
        </p:nvPicPr>
        <p:blipFill rotWithShape="1">
          <a:blip r:embed="rId4"/>
          <a:srcRect l="33792" t="31209" r="55450" b="55311"/>
          <a:stretch/>
        </p:blipFill>
        <p:spPr>
          <a:xfrm>
            <a:off x="8919297" y="3305175"/>
            <a:ext cx="2749963" cy="1938077"/>
          </a:xfrm>
          <a:prstGeom prst="rect">
            <a:avLst/>
          </a:prstGeom>
          <a:ln w="2286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0C770B97-B13A-4566-9928-6AEDC2DC5F9C}"/>
              </a:ext>
            </a:extLst>
          </p:cNvPr>
          <p:cNvPicPr>
            <a:picLocks noChangeAspect="1"/>
          </p:cNvPicPr>
          <p:nvPr/>
        </p:nvPicPr>
        <p:blipFill rotWithShape="1">
          <a:blip r:embed="rId5"/>
          <a:srcRect l="34945" t="43224" r="54946" b="44486"/>
          <a:stretch/>
        </p:blipFill>
        <p:spPr>
          <a:xfrm>
            <a:off x="6583236" y="852701"/>
            <a:ext cx="2336061" cy="185692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56358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alpha val="72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3487" y="115889"/>
            <a:ext cx="11553529" cy="1254245"/>
          </a:xfrm>
        </p:spPr>
        <p:txBody>
          <a:bodyPr>
            <a:normAutofit/>
          </a:bodyPr>
          <a:lstStyle/>
          <a:p>
            <a:r>
              <a:rPr lang="en-GB" altLang="en-US" sz="4000" b="1" dirty="0">
                <a:solidFill>
                  <a:schemeClr val="bg1"/>
                </a:solidFill>
              </a:rPr>
              <a:t>Mini-quiz: Partner opens 1nt, opponent overcalls 2♦. What do you do with the following hands?</a:t>
            </a:r>
          </a:p>
        </p:txBody>
      </p:sp>
      <p:sp>
        <p:nvSpPr>
          <p:cNvPr id="9" name="Content Placeholder 8">
            <a:extLst>
              <a:ext uri="{FF2B5EF4-FFF2-40B4-BE49-F238E27FC236}">
                <a16:creationId xmlns:a16="http://schemas.microsoft.com/office/drawing/2014/main" id="{9E4F981E-69BC-4EB0-913E-138A78787C83}"/>
              </a:ext>
            </a:extLst>
          </p:cNvPr>
          <p:cNvSpPr>
            <a:spLocks noGrp="1"/>
          </p:cNvSpPr>
          <p:nvPr>
            <p:ph sz="half" idx="1"/>
          </p:nvPr>
        </p:nvSpPr>
        <p:spPr>
          <a:xfrm>
            <a:off x="363487" y="1571624"/>
            <a:ext cx="11647537" cy="3152775"/>
          </a:xfrm>
        </p:spPr>
        <p:txBody>
          <a:bodyPr/>
          <a:lstStyle/>
          <a:p>
            <a:pPr marL="0" indent="0">
              <a:buNone/>
            </a:pPr>
            <a:r>
              <a:rPr lang="en-ZA"/>
              <a:t>             A                                 B.     		    C.			     D.                             </a:t>
            </a:r>
            <a:endParaRPr lang="en-ZA" dirty="0"/>
          </a:p>
        </p:txBody>
      </p:sp>
      <p:pic>
        <p:nvPicPr>
          <p:cNvPr id="17" name="Picture 2">
            <a:extLst>
              <a:ext uri="{FF2B5EF4-FFF2-40B4-BE49-F238E27FC236}">
                <a16:creationId xmlns:a16="http://schemas.microsoft.com/office/drawing/2014/main" id="{B2D3693F-B60C-400D-BE7E-D100D5A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7"/>
            <a:ext cx="1219200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24C257A-8B35-4E52-B78F-C11D6AB36359}"/>
              </a:ext>
            </a:extLst>
          </p:cNvPr>
          <p:cNvPicPr>
            <a:picLocks noChangeAspect="1"/>
          </p:cNvPicPr>
          <p:nvPr/>
        </p:nvPicPr>
        <p:blipFill rotWithShape="1">
          <a:blip r:embed="rId3"/>
          <a:srcRect l="23593" t="38761" r="24219" b="18471"/>
          <a:stretch/>
        </p:blipFill>
        <p:spPr>
          <a:xfrm>
            <a:off x="9682880" y="5612347"/>
            <a:ext cx="2234136" cy="1029878"/>
          </a:xfrm>
          <a:prstGeom prst="rect">
            <a:avLst/>
          </a:prstGeom>
        </p:spPr>
      </p:pic>
      <p:pic>
        <p:nvPicPr>
          <p:cNvPr id="20" name="Picture 19">
            <a:extLst>
              <a:ext uri="{FF2B5EF4-FFF2-40B4-BE49-F238E27FC236}">
                <a16:creationId xmlns:a16="http://schemas.microsoft.com/office/drawing/2014/main" id="{64453812-2ED0-4A2D-A9EB-EEB6746D235D}"/>
              </a:ext>
            </a:extLst>
          </p:cNvPr>
          <p:cNvPicPr>
            <a:picLocks noChangeAspect="1"/>
          </p:cNvPicPr>
          <p:nvPr/>
        </p:nvPicPr>
        <p:blipFill rotWithShape="1">
          <a:blip r:embed="rId4">
            <a:alphaModFix amt="70000"/>
          </a:blip>
          <a:srcRect l="50000" t="24722" r="32031" b="65278"/>
          <a:stretch/>
        </p:blipFill>
        <p:spPr>
          <a:xfrm>
            <a:off x="7217146" y="5956425"/>
            <a:ext cx="2190750" cy="685800"/>
          </a:xfrm>
          <a:prstGeom prst="rect">
            <a:avLst/>
          </a:prstGeom>
        </p:spPr>
      </p:pic>
      <p:pic>
        <p:nvPicPr>
          <p:cNvPr id="5" name="Picture 4">
            <a:extLst>
              <a:ext uri="{FF2B5EF4-FFF2-40B4-BE49-F238E27FC236}">
                <a16:creationId xmlns:a16="http://schemas.microsoft.com/office/drawing/2014/main" id="{1A06AD9F-CB48-4528-80E9-4B6F9D1531FC}"/>
              </a:ext>
            </a:extLst>
          </p:cNvPr>
          <p:cNvPicPr>
            <a:picLocks noChangeAspect="1"/>
          </p:cNvPicPr>
          <p:nvPr/>
        </p:nvPicPr>
        <p:blipFill rotWithShape="1">
          <a:blip r:embed="rId5"/>
          <a:srcRect l="32694" t="52557" r="57476" b="36569"/>
          <a:stretch/>
        </p:blipFill>
        <p:spPr>
          <a:xfrm>
            <a:off x="692458" y="2448036"/>
            <a:ext cx="2386239" cy="1484771"/>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30D791EC-D798-4615-8846-E90683BA79BF}"/>
              </a:ext>
            </a:extLst>
          </p:cNvPr>
          <p:cNvPicPr>
            <a:picLocks noChangeAspect="1"/>
          </p:cNvPicPr>
          <p:nvPr/>
        </p:nvPicPr>
        <p:blipFill rotWithShape="1">
          <a:blip r:embed="rId6"/>
          <a:srcRect l="43981" t="37595" r="44806" b="51845"/>
          <a:stretch/>
        </p:blipFill>
        <p:spPr>
          <a:xfrm>
            <a:off x="9231176" y="2425394"/>
            <a:ext cx="2597337" cy="1375827"/>
          </a:xfrm>
          <a:prstGeom prst="rect">
            <a:avLst/>
          </a:prstGeom>
          <a:ln w="2286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18017716-FE2F-4937-B795-1F909F71EB72}"/>
              </a:ext>
            </a:extLst>
          </p:cNvPr>
          <p:cNvPicPr>
            <a:picLocks noChangeAspect="1"/>
          </p:cNvPicPr>
          <p:nvPr/>
        </p:nvPicPr>
        <p:blipFill rotWithShape="1">
          <a:blip r:embed="rId7"/>
          <a:srcRect l="32694" t="24816" r="57862" b="64304"/>
          <a:stretch/>
        </p:blipFill>
        <p:spPr>
          <a:xfrm>
            <a:off x="6409783" y="2425394"/>
            <a:ext cx="2230090" cy="1445234"/>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5749F0EA-CC97-47A9-96E5-FD598FD1AEA4}"/>
              </a:ext>
            </a:extLst>
          </p:cNvPr>
          <p:cNvPicPr>
            <a:picLocks noChangeAspect="1"/>
          </p:cNvPicPr>
          <p:nvPr/>
        </p:nvPicPr>
        <p:blipFill rotWithShape="1">
          <a:blip r:embed="rId8"/>
          <a:srcRect l="32694" t="24816" r="57862" b="64304"/>
          <a:stretch/>
        </p:blipFill>
        <p:spPr>
          <a:xfrm>
            <a:off x="3629195" y="2448036"/>
            <a:ext cx="2230090" cy="144523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00033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14765-8EB3-4FFB-9215-FDB17073023A}"/>
              </a:ext>
            </a:extLst>
          </p:cNvPr>
          <p:cNvPicPr>
            <a:picLocks noChangeAspect="1"/>
          </p:cNvPicPr>
          <p:nvPr/>
        </p:nvPicPr>
        <p:blipFill rotWithShape="1">
          <a:blip r:embed="rId2"/>
          <a:srcRect l="16565" t="13333" r="17748" b="7107"/>
          <a:stretch/>
        </p:blipFill>
        <p:spPr>
          <a:xfrm>
            <a:off x="492369" y="123031"/>
            <a:ext cx="11173767" cy="6642723"/>
          </a:xfrm>
          <a:prstGeom prst="rect">
            <a:avLst/>
          </a:prstGeom>
        </p:spPr>
      </p:pic>
    </p:spTree>
    <p:extLst>
      <p:ext uri="{BB962C8B-B14F-4D97-AF65-F5344CB8AC3E}">
        <p14:creationId xmlns:p14="http://schemas.microsoft.com/office/powerpoint/2010/main" val="2190202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A9E6440-28AB-43CB-B9F2-B84F6A187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242" y="365124"/>
            <a:ext cx="5431537" cy="5797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839338" y="704087"/>
            <a:ext cx="4804011" cy="5264634"/>
          </a:xfrm>
        </p:spPr>
        <p:txBody>
          <a:bodyPr vert="horz" lIns="91440" tIns="45720" rIns="91440" bIns="45720" rtlCol="0" anchor="ctr">
            <a:normAutofit/>
          </a:bodyPr>
          <a:lstStyle/>
          <a:p>
            <a:r>
              <a:rPr lang="en-US" sz="3400" dirty="0">
                <a:solidFill>
                  <a:schemeClr val="bg1"/>
                </a:solidFill>
              </a:rPr>
              <a:t>What do you do if you don’t have a 5-card suit, but have 4 cards in the other Major?</a:t>
            </a:r>
            <a:br>
              <a:rPr lang="en-US" sz="3400" dirty="0">
                <a:solidFill>
                  <a:schemeClr val="bg1"/>
                </a:solidFill>
              </a:rPr>
            </a:br>
            <a:br>
              <a:rPr lang="en-US" sz="3400" dirty="0">
                <a:solidFill>
                  <a:schemeClr val="bg1"/>
                </a:solidFill>
              </a:rPr>
            </a:br>
            <a:r>
              <a:rPr lang="en-US" sz="3400" dirty="0">
                <a:solidFill>
                  <a:schemeClr val="bg1"/>
                </a:solidFill>
              </a:rPr>
              <a:t>Bidding their suit shows 4 cards of the other Major but…</a:t>
            </a:r>
            <a:br>
              <a:rPr lang="en-US" sz="3400" dirty="0">
                <a:solidFill>
                  <a:schemeClr val="bg1"/>
                </a:solidFill>
              </a:rPr>
            </a:br>
            <a:endParaRPr lang="en-US" sz="3400" dirty="0">
              <a:solidFill>
                <a:schemeClr val="bg1"/>
              </a:solidFill>
            </a:endParaRPr>
          </a:p>
        </p:txBody>
      </p:sp>
      <p:sp>
        <p:nvSpPr>
          <p:cNvPr id="8" name="TextBox 7">
            <a:extLst>
              <a:ext uri="{FF2B5EF4-FFF2-40B4-BE49-F238E27FC236}">
                <a16:creationId xmlns:a16="http://schemas.microsoft.com/office/drawing/2014/main" id="{20981F1E-2EE0-44F9-979F-18A480832124}"/>
              </a:ext>
            </a:extLst>
          </p:cNvPr>
          <p:cNvSpPr txBox="1"/>
          <p:nvPr/>
        </p:nvSpPr>
        <p:spPr>
          <a:xfrm>
            <a:off x="839338" y="3305175"/>
            <a:ext cx="4804011" cy="2542404"/>
          </a:xfrm>
          <a:prstGeom prst="rect">
            <a:avLst/>
          </a:prstGeom>
        </p:spPr>
        <p:txBody>
          <a:bodyPr vert="horz" lIns="91440" tIns="45720" rIns="91440" bIns="45720" rtlCol="0">
            <a:normAutofit/>
          </a:bodyPr>
          <a:lstStyle/>
          <a:p>
            <a:pPr>
              <a:lnSpc>
                <a:spcPct val="90000"/>
              </a:lnSpc>
              <a:spcAft>
                <a:spcPts val="600"/>
              </a:spcAft>
            </a:pPr>
            <a:endParaRPr lang="en-US" sz="2200" dirty="0">
              <a:solidFill>
                <a:schemeClr val="bg1"/>
              </a:solidFill>
            </a:endParaRPr>
          </a:p>
        </p:txBody>
      </p:sp>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2"/>
          <a:srcRect l="23593" t="38761" r="24219" b="18471"/>
          <a:stretch/>
        </p:blipFill>
        <p:spPr>
          <a:xfrm>
            <a:off x="6096000" y="5595293"/>
            <a:ext cx="2074033" cy="956063"/>
          </a:xfrm>
          <a:prstGeom prst="rect">
            <a:avLst/>
          </a:prstGeom>
        </p:spPr>
      </p:pic>
      <p:pic>
        <p:nvPicPr>
          <p:cNvPr id="12" name="Picture 11">
            <a:extLst>
              <a:ext uri="{FF2B5EF4-FFF2-40B4-BE49-F238E27FC236}">
                <a16:creationId xmlns:a16="http://schemas.microsoft.com/office/drawing/2014/main" id="{9193855D-5BDA-4A38-B1C3-F8C6D30FF791}"/>
              </a:ext>
            </a:extLst>
          </p:cNvPr>
          <p:cNvPicPr>
            <a:picLocks noChangeAspect="1"/>
          </p:cNvPicPr>
          <p:nvPr/>
        </p:nvPicPr>
        <p:blipFill rotWithShape="1">
          <a:blip r:embed="rId3"/>
          <a:srcRect l="50000" t="24722" r="32031" b="65278"/>
          <a:stretch/>
        </p:blipFill>
        <p:spPr>
          <a:xfrm>
            <a:off x="9742242" y="5708910"/>
            <a:ext cx="2308180" cy="722549"/>
          </a:xfrm>
          <a:prstGeom prst="rect">
            <a:avLst/>
          </a:prstGeom>
        </p:spPr>
      </p:pic>
      <p:pic>
        <p:nvPicPr>
          <p:cNvPr id="13" name="Picture 12">
            <a:extLst>
              <a:ext uri="{FF2B5EF4-FFF2-40B4-BE49-F238E27FC236}">
                <a16:creationId xmlns:a16="http://schemas.microsoft.com/office/drawing/2014/main" id="{5E6E55BE-5188-42E0-A485-B2CEFCF9C4BF}"/>
              </a:ext>
            </a:extLst>
          </p:cNvPr>
          <p:cNvPicPr>
            <a:picLocks noChangeAspect="1"/>
          </p:cNvPicPr>
          <p:nvPr/>
        </p:nvPicPr>
        <p:blipFill rotWithShape="1">
          <a:blip r:embed="rId4"/>
          <a:srcRect l="34121" t="31355" r="56236" b="56396"/>
          <a:stretch/>
        </p:blipFill>
        <p:spPr>
          <a:xfrm>
            <a:off x="8860894" y="3305175"/>
            <a:ext cx="2491768" cy="1780328"/>
          </a:xfrm>
          <a:prstGeom prst="rect">
            <a:avLst/>
          </a:prstGeom>
          <a:ln w="2286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1AA8E3F8-F036-45ED-AED6-BB1A04722677}"/>
              </a:ext>
            </a:extLst>
          </p:cNvPr>
          <p:cNvPicPr>
            <a:picLocks noChangeAspect="1"/>
          </p:cNvPicPr>
          <p:nvPr/>
        </p:nvPicPr>
        <p:blipFill rotWithShape="1">
          <a:blip r:embed="rId5"/>
          <a:srcRect l="23901" t="33846" r="68269" b="56337"/>
          <a:stretch/>
        </p:blipFill>
        <p:spPr>
          <a:xfrm>
            <a:off x="6412672" y="498788"/>
            <a:ext cx="2524339" cy="178032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41553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DBBAC-CD73-4E4E-B4CA-0B31B8C634B7}"/>
              </a:ext>
            </a:extLst>
          </p:cNvPr>
          <p:cNvPicPr>
            <a:picLocks noChangeAspect="1"/>
          </p:cNvPicPr>
          <p:nvPr/>
        </p:nvPicPr>
        <p:blipFill rotWithShape="1">
          <a:blip r:embed="rId2">
            <a:alphaModFix amt="20000"/>
          </a:blip>
          <a:srcRect l="23593" t="38761" r="24219" b="18471"/>
          <a:stretch/>
        </p:blipFill>
        <p:spPr>
          <a:xfrm>
            <a:off x="4891766" y="1660124"/>
            <a:ext cx="7300233" cy="5131293"/>
          </a:xfrm>
          <a:prstGeom prst="rect">
            <a:avLst/>
          </a:prstGeom>
        </p:spPr>
      </p:pic>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6"/>
            <a:ext cx="7129272" cy="1378251"/>
          </a:xfrm>
        </p:spPr>
        <p:txBody>
          <a:bodyPr anchor="b">
            <a:normAutofit/>
          </a:bodyPr>
          <a:lstStyle/>
          <a:p>
            <a:pPr algn="ctr"/>
            <a:r>
              <a:rPr lang="en-ZA" sz="5000" dirty="0"/>
              <a:t>Key Concepts</a:t>
            </a: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3"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graphicFrame>
        <p:nvGraphicFramePr>
          <p:cNvPr id="14" name="Content Placeholder 2">
            <a:extLst>
              <a:ext uri="{FF2B5EF4-FFF2-40B4-BE49-F238E27FC236}">
                <a16:creationId xmlns:a16="http://schemas.microsoft.com/office/drawing/2014/main" id="{8EA9436B-7B06-4A72-9A10-0CCC3A3A3E06}"/>
              </a:ext>
            </a:extLst>
          </p:cNvPr>
          <p:cNvGraphicFramePr>
            <a:graphicFrameLocks noGrp="1"/>
          </p:cNvGraphicFramePr>
          <p:nvPr>
            <p:ph idx="1"/>
            <p:extLst>
              <p:ext uri="{D42A27DB-BD31-4B8C-83A1-F6EECF244321}">
                <p14:modId xmlns:p14="http://schemas.microsoft.com/office/powerpoint/2010/main" val="3373359208"/>
              </p:ext>
            </p:extLst>
          </p:nvPr>
        </p:nvGraphicFramePr>
        <p:xfrm>
          <a:off x="5297761" y="1376038"/>
          <a:ext cx="6616072" cy="5277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9A56B554-B75A-47E9-9930-E5CF758B58A7}"/>
              </a:ext>
            </a:extLst>
          </p:cNvPr>
          <p:cNvPicPr>
            <a:picLocks noChangeAspect="1"/>
          </p:cNvPicPr>
          <p:nvPr/>
        </p:nvPicPr>
        <p:blipFill rotWithShape="1">
          <a:blip r:embed="rId9">
            <a:alphaModFix amt="70000"/>
          </a:blip>
          <a:srcRect l="50000" t="24722" r="32031" b="65278"/>
          <a:stretch/>
        </p:blipFill>
        <p:spPr>
          <a:xfrm>
            <a:off x="137923" y="5967303"/>
            <a:ext cx="2190750" cy="685800"/>
          </a:xfrm>
          <a:prstGeom prst="rect">
            <a:avLst/>
          </a:prstGeom>
        </p:spPr>
      </p:pic>
    </p:spTree>
    <p:extLst>
      <p:ext uri="{BB962C8B-B14F-4D97-AF65-F5344CB8AC3E}">
        <p14:creationId xmlns:p14="http://schemas.microsoft.com/office/powerpoint/2010/main" val="3803376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3600" kern="1200" dirty="0">
                <a:solidFill>
                  <a:schemeClr val="bg1"/>
                </a:solidFill>
                <a:latin typeface="+mj-lt"/>
                <a:ea typeface="+mj-ea"/>
                <a:cs typeface="+mj-cs"/>
              </a:rPr>
              <a:t>What do you suppose the difference is between these two auctions?</a:t>
            </a:r>
            <a:br>
              <a:rPr lang="en-US" sz="3600" kern="1200" dirty="0">
                <a:solidFill>
                  <a:schemeClr val="bg1"/>
                </a:solidFill>
                <a:latin typeface="+mj-lt"/>
                <a:ea typeface="+mj-ea"/>
                <a:cs typeface="+mj-cs"/>
              </a:rPr>
            </a:br>
            <a:br>
              <a:rPr lang="en-US" sz="3600" kern="1200" dirty="0">
                <a:solidFill>
                  <a:schemeClr val="bg1"/>
                </a:solidFill>
                <a:latin typeface="+mj-lt"/>
                <a:ea typeface="+mj-ea"/>
                <a:cs typeface="+mj-cs"/>
              </a:rPr>
            </a:br>
            <a:r>
              <a:rPr lang="en-US" sz="3600" kern="1200" dirty="0">
                <a:solidFill>
                  <a:schemeClr val="bg1"/>
                </a:solidFill>
                <a:latin typeface="+mj-lt"/>
                <a:ea typeface="+mj-ea"/>
                <a:cs typeface="+mj-cs"/>
              </a:rPr>
              <a:t>One goes via </a:t>
            </a:r>
            <a:r>
              <a:rPr lang="en-US" sz="3600" kern="1200" dirty="0" err="1">
                <a:solidFill>
                  <a:schemeClr val="bg1"/>
                </a:solidFill>
                <a:latin typeface="+mj-lt"/>
                <a:ea typeface="+mj-ea"/>
                <a:cs typeface="+mj-cs"/>
              </a:rPr>
              <a:t>lebensohl</a:t>
            </a:r>
            <a:r>
              <a:rPr lang="en-US" sz="3600" kern="1200" dirty="0">
                <a:solidFill>
                  <a:schemeClr val="bg1"/>
                </a:solidFill>
                <a:latin typeface="+mj-lt"/>
                <a:ea typeface="+mj-ea"/>
                <a:cs typeface="+mj-cs"/>
              </a:rPr>
              <a:t> and one bids 3 of the opponent’s suit directly…</a:t>
            </a: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10" name="Picture 9">
            <a:extLst>
              <a:ext uri="{FF2B5EF4-FFF2-40B4-BE49-F238E27FC236}">
                <a16:creationId xmlns:a16="http://schemas.microsoft.com/office/drawing/2014/main" id="{9AD244BF-773F-4A60-B7AE-FED9E72931B7}"/>
              </a:ext>
            </a:extLst>
          </p:cNvPr>
          <p:cNvPicPr>
            <a:picLocks noChangeAspect="1"/>
          </p:cNvPicPr>
          <p:nvPr/>
        </p:nvPicPr>
        <p:blipFill rotWithShape="1">
          <a:blip r:embed="rId4"/>
          <a:srcRect l="34121" t="31355" r="56236" b="56396"/>
          <a:stretch/>
        </p:blipFill>
        <p:spPr>
          <a:xfrm>
            <a:off x="5353268" y="662398"/>
            <a:ext cx="2705510" cy="1933043"/>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2E825283-9CC2-40D4-9BD4-CCF05B472E61}"/>
              </a:ext>
            </a:extLst>
          </p:cNvPr>
          <p:cNvPicPr>
            <a:picLocks noChangeAspect="1"/>
          </p:cNvPicPr>
          <p:nvPr/>
        </p:nvPicPr>
        <p:blipFill rotWithShape="1">
          <a:blip r:embed="rId5"/>
          <a:srcRect l="34121" t="31648" r="55839" b="56191"/>
          <a:stretch/>
        </p:blipFill>
        <p:spPr>
          <a:xfrm>
            <a:off x="8360229" y="3429000"/>
            <a:ext cx="2813538" cy="191686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21232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5400" b="1" kern="1200" dirty="0">
                <a:solidFill>
                  <a:schemeClr val="bg1"/>
                </a:solidFill>
                <a:latin typeface="+mj-lt"/>
                <a:ea typeface="+mj-ea"/>
                <a:cs typeface="+mj-cs"/>
              </a:rPr>
              <a:t>FADS</a:t>
            </a:r>
            <a:br>
              <a:rPr lang="en-US" b="1" kern="1200" dirty="0">
                <a:solidFill>
                  <a:schemeClr val="bg1"/>
                </a:solidFill>
                <a:latin typeface="+mj-lt"/>
                <a:ea typeface="+mj-ea"/>
                <a:cs typeface="+mj-cs"/>
              </a:rPr>
            </a:br>
            <a:r>
              <a:rPr lang="en-US" b="1" kern="1200" dirty="0">
                <a:solidFill>
                  <a:schemeClr val="bg1"/>
                </a:solidFill>
                <a:latin typeface="+mj-lt"/>
                <a:ea typeface="+mj-ea"/>
                <a:cs typeface="+mj-cs"/>
              </a:rPr>
              <a:t>F</a:t>
            </a:r>
            <a:r>
              <a:rPr lang="en-US" kern="1200" dirty="0">
                <a:solidFill>
                  <a:schemeClr val="bg1"/>
                </a:solidFill>
                <a:latin typeface="+mj-lt"/>
                <a:ea typeface="+mj-ea"/>
                <a:cs typeface="+mj-cs"/>
              </a:rPr>
              <a:t>ast </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A</a:t>
            </a:r>
            <a:r>
              <a:rPr lang="en-US" kern="1200" dirty="0">
                <a:solidFill>
                  <a:schemeClr val="bg1"/>
                </a:solidFill>
                <a:latin typeface="+mj-lt"/>
                <a:ea typeface="+mj-ea"/>
                <a:cs typeface="+mj-cs"/>
              </a:rPr>
              <a:t>rrival</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D</a:t>
            </a:r>
            <a:r>
              <a:rPr lang="en-US" kern="1200" dirty="0">
                <a:solidFill>
                  <a:schemeClr val="bg1"/>
                </a:solidFill>
                <a:latin typeface="+mj-lt"/>
                <a:ea typeface="+mj-ea"/>
                <a:cs typeface="+mj-cs"/>
              </a:rPr>
              <a:t>enies</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S</a:t>
            </a:r>
            <a:r>
              <a:rPr lang="en-US" kern="1200" dirty="0">
                <a:solidFill>
                  <a:schemeClr val="bg1"/>
                </a:solidFill>
                <a:latin typeface="+mj-lt"/>
                <a:ea typeface="+mj-ea"/>
                <a:cs typeface="+mj-cs"/>
              </a:rPr>
              <a:t>toppers</a:t>
            </a: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10" name="Picture 9">
            <a:extLst>
              <a:ext uri="{FF2B5EF4-FFF2-40B4-BE49-F238E27FC236}">
                <a16:creationId xmlns:a16="http://schemas.microsoft.com/office/drawing/2014/main" id="{9AD244BF-773F-4A60-B7AE-FED9E72931B7}"/>
              </a:ext>
            </a:extLst>
          </p:cNvPr>
          <p:cNvPicPr>
            <a:picLocks noChangeAspect="1"/>
          </p:cNvPicPr>
          <p:nvPr/>
        </p:nvPicPr>
        <p:blipFill rotWithShape="1">
          <a:blip r:embed="rId4"/>
          <a:srcRect l="34121" t="31355" r="56236" b="56396"/>
          <a:stretch/>
        </p:blipFill>
        <p:spPr>
          <a:xfrm>
            <a:off x="5339067" y="1901796"/>
            <a:ext cx="2705510" cy="1933043"/>
          </a:xfrm>
          <a:prstGeom prst="rect">
            <a:avLst/>
          </a:prstGeom>
          <a:ln w="2286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03F65E3B-3DCA-4369-A969-3E9CA630D45C}"/>
              </a:ext>
            </a:extLst>
          </p:cNvPr>
          <p:cNvPicPr>
            <a:picLocks noChangeAspect="1"/>
          </p:cNvPicPr>
          <p:nvPr/>
        </p:nvPicPr>
        <p:blipFill rotWithShape="1">
          <a:blip r:embed="rId5"/>
          <a:srcRect l="23901" t="33846" r="68269" b="56337"/>
          <a:stretch/>
        </p:blipFill>
        <p:spPr>
          <a:xfrm>
            <a:off x="8812404" y="1901797"/>
            <a:ext cx="2810903" cy="198243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91549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5400" b="1" kern="1200" dirty="0">
                <a:solidFill>
                  <a:schemeClr val="bg1"/>
                </a:solidFill>
                <a:latin typeface="+mj-lt"/>
                <a:ea typeface="+mj-ea"/>
                <a:cs typeface="+mj-cs"/>
              </a:rPr>
              <a:t>FADS</a:t>
            </a:r>
            <a:br>
              <a:rPr lang="en-US" b="1" kern="1200" dirty="0">
                <a:solidFill>
                  <a:schemeClr val="bg1"/>
                </a:solidFill>
                <a:latin typeface="+mj-lt"/>
                <a:ea typeface="+mj-ea"/>
                <a:cs typeface="+mj-cs"/>
              </a:rPr>
            </a:br>
            <a:r>
              <a:rPr lang="en-US" b="1" kern="1200" dirty="0">
                <a:solidFill>
                  <a:schemeClr val="bg1"/>
                </a:solidFill>
                <a:latin typeface="+mj-lt"/>
                <a:ea typeface="+mj-ea"/>
                <a:cs typeface="+mj-cs"/>
              </a:rPr>
              <a:t>F</a:t>
            </a:r>
            <a:r>
              <a:rPr lang="en-US" kern="1200" dirty="0">
                <a:solidFill>
                  <a:schemeClr val="bg1"/>
                </a:solidFill>
                <a:latin typeface="+mj-lt"/>
                <a:ea typeface="+mj-ea"/>
                <a:cs typeface="+mj-cs"/>
              </a:rPr>
              <a:t>ast </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A</a:t>
            </a:r>
            <a:r>
              <a:rPr lang="en-US" kern="1200" dirty="0">
                <a:solidFill>
                  <a:schemeClr val="bg1"/>
                </a:solidFill>
                <a:latin typeface="+mj-lt"/>
                <a:ea typeface="+mj-ea"/>
                <a:cs typeface="+mj-cs"/>
              </a:rPr>
              <a:t>rrival</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D</a:t>
            </a:r>
            <a:r>
              <a:rPr lang="en-US" kern="1200" dirty="0">
                <a:solidFill>
                  <a:schemeClr val="bg1"/>
                </a:solidFill>
                <a:latin typeface="+mj-lt"/>
                <a:ea typeface="+mj-ea"/>
                <a:cs typeface="+mj-cs"/>
              </a:rPr>
              <a:t>enies</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S</a:t>
            </a:r>
            <a:r>
              <a:rPr lang="en-US" kern="1200" dirty="0">
                <a:solidFill>
                  <a:schemeClr val="bg1"/>
                </a:solidFill>
                <a:latin typeface="+mj-lt"/>
                <a:ea typeface="+mj-ea"/>
                <a:cs typeface="+mj-cs"/>
              </a:rPr>
              <a:t>toppers</a:t>
            </a: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4" name="Picture 3">
            <a:extLst>
              <a:ext uri="{FF2B5EF4-FFF2-40B4-BE49-F238E27FC236}">
                <a16:creationId xmlns:a16="http://schemas.microsoft.com/office/drawing/2014/main" id="{91555F63-E175-467E-8022-8F38810A84E3}"/>
              </a:ext>
            </a:extLst>
          </p:cNvPr>
          <p:cNvPicPr>
            <a:picLocks noChangeAspect="1"/>
          </p:cNvPicPr>
          <p:nvPr/>
        </p:nvPicPr>
        <p:blipFill rotWithShape="1">
          <a:blip r:embed="rId4"/>
          <a:srcRect l="34038" t="46886" r="58709" b="42857"/>
          <a:stretch/>
        </p:blipFill>
        <p:spPr>
          <a:xfrm>
            <a:off x="8912888" y="1831312"/>
            <a:ext cx="2479486" cy="1972320"/>
          </a:xfrm>
          <a:prstGeom prst="rect">
            <a:avLst/>
          </a:prstGeom>
          <a:ln w="2286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2560D7AC-49EE-48D6-AA8F-2AAD7343E618}"/>
              </a:ext>
            </a:extLst>
          </p:cNvPr>
          <p:cNvPicPr>
            <a:picLocks noChangeAspect="1"/>
          </p:cNvPicPr>
          <p:nvPr/>
        </p:nvPicPr>
        <p:blipFill rotWithShape="1">
          <a:blip r:embed="rId5"/>
          <a:srcRect l="34121" t="31648" r="55839" b="56191"/>
          <a:stretch/>
        </p:blipFill>
        <p:spPr>
          <a:xfrm>
            <a:off x="5236977" y="1831312"/>
            <a:ext cx="2813538" cy="191686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68110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5400" b="1" kern="1200" dirty="0">
                <a:solidFill>
                  <a:schemeClr val="bg1"/>
                </a:solidFill>
                <a:latin typeface="+mj-lt"/>
                <a:ea typeface="+mj-ea"/>
                <a:cs typeface="+mj-cs"/>
              </a:rPr>
              <a:t>FADS</a:t>
            </a:r>
            <a:br>
              <a:rPr lang="en-US" b="1" kern="1200" dirty="0">
                <a:solidFill>
                  <a:schemeClr val="bg1"/>
                </a:solidFill>
                <a:latin typeface="+mj-lt"/>
                <a:ea typeface="+mj-ea"/>
                <a:cs typeface="+mj-cs"/>
              </a:rPr>
            </a:br>
            <a:r>
              <a:rPr lang="en-US" b="1" kern="1200" dirty="0">
                <a:solidFill>
                  <a:schemeClr val="bg1"/>
                </a:solidFill>
                <a:latin typeface="+mj-lt"/>
                <a:ea typeface="+mj-ea"/>
                <a:cs typeface="+mj-cs"/>
              </a:rPr>
              <a:t>F</a:t>
            </a:r>
            <a:r>
              <a:rPr lang="en-US" kern="1200" dirty="0">
                <a:solidFill>
                  <a:schemeClr val="bg1"/>
                </a:solidFill>
                <a:latin typeface="+mj-lt"/>
                <a:ea typeface="+mj-ea"/>
                <a:cs typeface="+mj-cs"/>
              </a:rPr>
              <a:t>ast </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A</a:t>
            </a:r>
            <a:r>
              <a:rPr lang="en-US" kern="1200" dirty="0">
                <a:solidFill>
                  <a:schemeClr val="bg1"/>
                </a:solidFill>
                <a:latin typeface="+mj-lt"/>
                <a:ea typeface="+mj-ea"/>
                <a:cs typeface="+mj-cs"/>
              </a:rPr>
              <a:t>rrival</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D</a:t>
            </a:r>
            <a:r>
              <a:rPr lang="en-US" kern="1200" dirty="0">
                <a:solidFill>
                  <a:schemeClr val="bg1"/>
                </a:solidFill>
                <a:latin typeface="+mj-lt"/>
                <a:ea typeface="+mj-ea"/>
                <a:cs typeface="+mj-cs"/>
              </a:rPr>
              <a:t>enies</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S</a:t>
            </a:r>
            <a:r>
              <a:rPr lang="en-US" kern="1200" dirty="0">
                <a:solidFill>
                  <a:schemeClr val="bg1"/>
                </a:solidFill>
                <a:latin typeface="+mj-lt"/>
                <a:ea typeface="+mj-ea"/>
                <a:cs typeface="+mj-cs"/>
              </a:rPr>
              <a:t>toppers</a:t>
            </a: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4" name="Picture 3">
            <a:extLst>
              <a:ext uri="{FF2B5EF4-FFF2-40B4-BE49-F238E27FC236}">
                <a16:creationId xmlns:a16="http://schemas.microsoft.com/office/drawing/2014/main" id="{91555F63-E175-467E-8022-8F38810A84E3}"/>
              </a:ext>
            </a:extLst>
          </p:cNvPr>
          <p:cNvPicPr>
            <a:picLocks noChangeAspect="1"/>
          </p:cNvPicPr>
          <p:nvPr/>
        </p:nvPicPr>
        <p:blipFill rotWithShape="1">
          <a:blip r:embed="rId4"/>
          <a:srcRect l="34038" t="46886" r="58709" b="42857"/>
          <a:stretch/>
        </p:blipFill>
        <p:spPr>
          <a:xfrm>
            <a:off x="8853172" y="3488567"/>
            <a:ext cx="2611998" cy="2077728"/>
          </a:xfrm>
          <a:prstGeom prst="rect">
            <a:avLst/>
          </a:prstGeom>
          <a:ln w="2286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2560D7AC-49EE-48D6-AA8F-2AAD7343E618}"/>
              </a:ext>
            </a:extLst>
          </p:cNvPr>
          <p:cNvPicPr>
            <a:picLocks noChangeAspect="1"/>
          </p:cNvPicPr>
          <p:nvPr/>
        </p:nvPicPr>
        <p:blipFill rotWithShape="1">
          <a:blip r:embed="rId5"/>
          <a:srcRect l="34121" t="31648" r="55839" b="56191"/>
          <a:stretch/>
        </p:blipFill>
        <p:spPr>
          <a:xfrm>
            <a:off x="5174901" y="3488567"/>
            <a:ext cx="2935477" cy="1999947"/>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3D453D03-A041-4C92-8641-A34B8B49D72D}"/>
              </a:ext>
            </a:extLst>
          </p:cNvPr>
          <p:cNvPicPr>
            <a:picLocks noChangeAspect="1"/>
          </p:cNvPicPr>
          <p:nvPr/>
        </p:nvPicPr>
        <p:blipFill rotWithShape="1">
          <a:blip r:embed="rId6"/>
          <a:srcRect l="34121" t="31355" r="56236" b="56396"/>
          <a:stretch/>
        </p:blipFill>
        <p:spPr>
          <a:xfrm>
            <a:off x="5183482" y="662397"/>
            <a:ext cx="2705510" cy="1933043"/>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97058B71-9E71-4422-B2A7-E43CEBB54F5F}"/>
              </a:ext>
            </a:extLst>
          </p:cNvPr>
          <p:cNvPicPr>
            <a:picLocks noChangeAspect="1"/>
          </p:cNvPicPr>
          <p:nvPr/>
        </p:nvPicPr>
        <p:blipFill rotWithShape="1">
          <a:blip r:embed="rId7"/>
          <a:srcRect l="23901" t="33846" r="68269" b="56337"/>
          <a:stretch/>
        </p:blipFill>
        <p:spPr>
          <a:xfrm>
            <a:off x="8853171" y="662397"/>
            <a:ext cx="2869363" cy="202366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57802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North opens 1NT, how should the bidding progress?</a:t>
            </a:r>
            <a:endParaRPr lang="en-US" sz="2000" kern="1200" dirty="0">
              <a:solidFill>
                <a:schemeClr val="bg1"/>
              </a:solidFill>
              <a:latin typeface="+mj-lt"/>
              <a:ea typeface="+mj-ea"/>
              <a:cs typeface="+mj-cs"/>
            </a:endParaRPr>
          </a:p>
        </p:txBody>
      </p:sp>
      <p:pic>
        <p:nvPicPr>
          <p:cNvPr id="4" name="Picture 3">
            <a:extLst>
              <a:ext uri="{FF2B5EF4-FFF2-40B4-BE49-F238E27FC236}">
                <a16:creationId xmlns:a16="http://schemas.microsoft.com/office/drawing/2014/main" id="{01BF8554-A87F-4050-9B5E-70FFE66F77AD}"/>
              </a:ext>
            </a:extLst>
          </p:cNvPr>
          <p:cNvPicPr>
            <a:picLocks noChangeAspect="1"/>
          </p:cNvPicPr>
          <p:nvPr/>
        </p:nvPicPr>
        <p:blipFill rotWithShape="1">
          <a:blip r:embed="rId2"/>
          <a:srcRect l="24182" t="30000" r="48475" b="31111"/>
          <a:stretch/>
        </p:blipFill>
        <p:spPr>
          <a:xfrm>
            <a:off x="5215095" y="513028"/>
            <a:ext cx="6275216" cy="5020173"/>
          </a:xfrm>
          <a:prstGeom prst="rect">
            <a:avLst/>
          </a:prstGeom>
        </p:spPr>
      </p:pic>
      <p:pic>
        <p:nvPicPr>
          <p:cNvPr id="10" name="Picture 9">
            <a:extLst>
              <a:ext uri="{FF2B5EF4-FFF2-40B4-BE49-F238E27FC236}">
                <a16:creationId xmlns:a16="http://schemas.microsoft.com/office/drawing/2014/main" id="{0E15381B-EB4C-4A07-958B-F2E4877C3287}"/>
              </a:ext>
            </a:extLst>
          </p:cNvPr>
          <p:cNvPicPr>
            <a:picLocks noChangeAspect="1"/>
          </p:cNvPicPr>
          <p:nvPr/>
        </p:nvPicPr>
        <p:blipFill rotWithShape="1">
          <a:blip r:embed="rId3">
            <a:alphaModFix amt="85000"/>
          </a:blip>
          <a:srcRect l="23593" t="38761" r="24219" b="18471"/>
          <a:stretch/>
        </p:blipFill>
        <p:spPr>
          <a:xfrm>
            <a:off x="152400" y="5680662"/>
            <a:ext cx="2234136" cy="1029878"/>
          </a:xfrm>
          <a:prstGeom prst="rect">
            <a:avLst/>
          </a:prstGeom>
        </p:spPr>
      </p:pic>
      <p:pic>
        <p:nvPicPr>
          <p:cNvPr id="11" name="Picture 10">
            <a:extLst>
              <a:ext uri="{FF2B5EF4-FFF2-40B4-BE49-F238E27FC236}">
                <a16:creationId xmlns:a16="http://schemas.microsoft.com/office/drawing/2014/main" id="{81F3AC59-C38C-4557-85B8-EC9C8339AE2B}"/>
              </a:ext>
            </a:extLst>
          </p:cNvPr>
          <p:cNvPicPr>
            <a:picLocks noChangeAspect="1"/>
          </p:cNvPicPr>
          <p:nvPr/>
        </p:nvPicPr>
        <p:blipFill rotWithShape="1">
          <a:blip r:embed="rId4">
            <a:alphaModFix amt="70000"/>
          </a:blip>
          <a:srcRect l="50000" t="24722" r="32031" b="65278"/>
          <a:stretch/>
        </p:blipFill>
        <p:spPr>
          <a:xfrm>
            <a:off x="9677400" y="5852701"/>
            <a:ext cx="2190750" cy="685800"/>
          </a:xfrm>
          <a:prstGeom prst="rect">
            <a:avLst/>
          </a:prstGeom>
        </p:spPr>
      </p:pic>
    </p:spTree>
    <p:extLst>
      <p:ext uri="{BB962C8B-B14F-4D97-AF65-F5344CB8AC3E}">
        <p14:creationId xmlns:p14="http://schemas.microsoft.com/office/powerpoint/2010/main" val="3642735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5D64D-B5C7-4E6E-82C0-564E4F2A00EA}"/>
              </a:ext>
            </a:extLst>
          </p:cNvPr>
          <p:cNvPicPr/>
          <p:nvPr/>
        </p:nvPicPr>
        <p:blipFill rotWithShape="1">
          <a:blip r:embed="rId2"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pic>
        <p:nvPicPr>
          <p:cNvPr id="10" name="Picture 9">
            <a:extLst>
              <a:ext uri="{FF2B5EF4-FFF2-40B4-BE49-F238E27FC236}">
                <a16:creationId xmlns:a16="http://schemas.microsoft.com/office/drawing/2014/main" id="{CD9FE212-BD1B-4E56-929D-650FB7936CFE}"/>
              </a:ext>
            </a:extLst>
          </p:cNvPr>
          <p:cNvPicPr>
            <a:picLocks noChangeAspect="1"/>
          </p:cNvPicPr>
          <p:nvPr/>
        </p:nvPicPr>
        <p:blipFill rotWithShape="1">
          <a:blip r:embed="rId3">
            <a:alphaModFix amt="85000"/>
          </a:blip>
          <a:srcRect l="23593" t="38761" r="24219" b="18471"/>
          <a:stretch/>
        </p:blipFill>
        <p:spPr>
          <a:xfrm>
            <a:off x="9582150" y="5828122"/>
            <a:ext cx="2234136" cy="1029878"/>
          </a:xfrm>
          <a:prstGeom prst="rect">
            <a:avLst/>
          </a:prstGeom>
        </p:spPr>
      </p:pic>
      <p:pic>
        <p:nvPicPr>
          <p:cNvPr id="11" name="Picture 10">
            <a:extLst>
              <a:ext uri="{FF2B5EF4-FFF2-40B4-BE49-F238E27FC236}">
                <a16:creationId xmlns:a16="http://schemas.microsoft.com/office/drawing/2014/main" id="{04ECF9D9-E269-43F2-AFCB-5A3C7303DAFD}"/>
              </a:ext>
            </a:extLst>
          </p:cNvPr>
          <p:cNvPicPr>
            <a:picLocks noChangeAspect="1"/>
          </p:cNvPicPr>
          <p:nvPr/>
        </p:nvPicPr>
        <p:blipFill rotWithShape="1">
          <a:blip r:embed="rId4">
            <a:alphaModFix amt="70000"/>
          </a:blip>
          <a:srcRect l="50000" t="24722" r="32031" b="65278"/>
          <a:stretch/>
        </p:blipFill>
        <p:spPr>
          <a:xfrm>
            <a:off x="9925050" y="213615"/>
            <a:ext cx="2190750" cy="685800"/>
          </a:xfrm>
          <a:prstGeom prst="rect">
            <a:avLst/>
          </a:prstGeom>
        </p:spPr>
      </p:pic>
      <p:pic>
        <p:nvPicPr>
          <p:cNvPr id="3" name="Picture 2">
            <a:extLst>
              <a:ext uri="{FF2B5EF4-FFF2-40B4-BE49-F238E27FC236}">
                <a16:creationId xmlns:a16="http://schemas.microsoft.com/office/drawing/2014/main" id="{22A1BD79-F6CC-4E44-9A92-A9785EB83C81}"/>
              </a:ext>
            </a:extLst>
          </p:cNvPr>
          <p:cNvPicPr>
            <a:picLocks noChangeAspect="1"/>
          </p:cNvPicPr>
          <p:nvPr/>
        </p:nvPicPr>
        <p:blipFill rotWithShape="1">
          <a:blip r:embed="rId5"/>
          <a:srcRect t="11722" r="37116" b="9304"/>
          <a:stretch/>
        </p:blipFill>
        <p:spPr>
          <a:xfrm>
            <a:off x="4951561" y="1016222"/>
            <a:ext cx="6646300" cy="4695093"/>
          </a:xfrm>
          <a:prstGeom prst="rect">
            <a:avLst/>
          </a:prstGeom>
        </p:spPr>
      </p:pic>
    </p:spTree>
    <p:extLst>
      <p:ext uri="{BB962C8B-B14F-4D97-AF65-F5344CB8AC3E}">
        <p14:creationId xmlns:p14="http://schemas.microsoft.com/office/powerpoint/2010/main" val="2715446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5D64D-B5C7-4E6E-82C0-564E4F2A00EA}"/>
              </a:ext>
            </a:extLst>
          </p:cNvPr>
          <p:cNvPicPr/>
          <p:nvPr/>
        </p:nvPicPr>
        <p:blipFill rotWithShape="1">
          <a:blip r:embed="rId2"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pic>
        <p:nvPicPr>
          <p:cNvPr id="7" name="Picture 6">
            <a:extLst>
              <a:ext uri="{FF2B5EF4-FFF2-40B4-BE49-F238E27FC236}">
                <a16:creationId xmlns:a16="http://schemas.microsoft.com/office/drawing/2014/main" id="{5C2D4C8E-97FF-41E4-8693-D43B8465B66C}"/>
              </a:ext>
            </a:extLst>
          </p:cNvPr>
          <p:cNvPicPr>
            <a:picLocks noChangeAspect="1"/>
          </p:cNvPicPr>
          <p:nvPr/>
        </p:nvPicPr>
        <p:blipFill rotWithShape="1">
          <a:blip r:embed="rId3">
            <a:alphaModFix amt="85000"/>
          </a:blip>
          <a:srcRect l="23593" t="38761" r="24219" b="18471"/>
          <a:stretch/>
        </p:blipFill>
        <p:spPr>
          <a:xfrm>
            <a:off x="9667875" y="5828122"/>
            <a:ext cx="2234136" cy="1029878"/>
          </a:xfrm>
          <a:prstGeom prst="rect">
            <a:avLst/>
          </a:prstGeom>
        </p:spPr>
      </p:pic>
      <p:pic>
        <p:nvPicPr>
          <p:cNvPr id="9" name="Picture 8">
            <a:extLst>
              <a:ext uri="{FF2B5EF4-FFF2-40B4-BE49-F238E27FC236}">
                <a16:creationId xmlns:a16="http://schemas.microsoft.com/office/drawing/2014/main" id="{A2BBB3D5-9F31-4A67-A6C0-E239FFBCE02F}"/>
              </a:ext>
            </a:extLst>
          </p:cNvPr>
          <p:cNvPicPr>
            <a:picLocks noChangeAspect="1"/>
          </p:cNvPicPr>
          <p:nvPr/>
        </p:nvPicPr>
        <p:blipFill rotWithShape="1">
          <a:blip r:embed="rId4">
            <a:alphaModFix amt="70000"/>
          </a:blip>
          <a:srcRect l="50000" t="24722" r="32031" b="65278"/>
          <a:stretch/>
        </p:blipFill>
        <p:spPr>
          <a:xfrm>
            <a:off x="9925050" y="213615"/>
            <a:ext cx="2190750" cy="685800"/>
          </a:xfrm>
          <a:prstGeom prst="rect">
            <a:avLst/>
          </a:prstGeom>
        </p:spPr>
      </p:pic>
      <p:pic>
        <p:nvPicPr>
          <p:cNvPr id="8" name="Picture 7">
            <a:extLst>
              <a:ext uri="{FF2B5EF4-FFF2-40B4-BE49-F238E27FC236}">
                <a16:creationId xmlns:a16="http://schemas.microsoft.com/office/drawing/2014/main" id="{597523C7-FD9D-45A8-AF2E-CA31E44EBF37}"/>
              </a:ext>
            </a:extLst>
          </p:cNvPr>
          <p:cNvPicPr>
            <a:picLocks noChangeAspect="1"/>
          </p:cNvPicPr>
          <p:nvPr/>
        </p:nvPicPr>
        <p:blipFill rotWithShape="1">
          <a:blip r:embed="rId5"/>
          <a:srcRect t="11429" r="37363" b="10623"/>
          <a:stretch/>
        </p:blipFill>
        <p:spPr>
          <a:xfrm>
            <a:off x="5011714" y="899415"/>
            <a:ext cx="6890297" cy="4823210"/>
          </a:xfrm>
          <a:prstGeom prst="rect">
            <a:avLst/>
          </a:prstGeom>
        </p:spPr>
      </p:pic>
    </p:spTree>
    <p:extLst>
      <p:ext uri="{BB962C8B-B14F-4D97-AF65-F5344CB8AC3E}">
        <p14:creationId xmlns:p14="http://schemas.microsoft.com/office/powerpoint/2010/main" val="2940208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5D64D-B5C7-4E6E-82C0-564E4F2A00EA}"/>
              </a:ext>
            </a:extLst>
          </p:cNvPr>
          <p:cNvPicPr/>
          <p:nvPr/>
        </p:nvPicPr>
        <p:blipFill rotWithShape="1">
          <a:blip r:embed="rId2"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pic>
        <p:nvPicPr>
          <p:cNvPr id="7" name="Picture 6">
            <a:extLst>
              <a:ext uri="{FF2B5EF4-FFF2-40B4-BE49-F238E27FC236}">
                <a16:creationId xmlns:a16="http://schemas.microsoft.com/office/drawing/2014/main" id="{E5873871-3A2F-49A2-B8FA-5A30620116C6}"/>
              </a:ext>
            </a:extLst>
          </p:cNvPr>
          <p:cNvPicPr>
            <a:picLocks noChangeAspect="1"/>
          </p:cNvPicPr>
          <p:nvPr/>
        </p:nvPicPr>
        <p:blipFill rotWithShape="1">
          <a:blip r:embed="rId3">
            <a:alphaModFix amt="85000"/>
          </a:blip>
          <a:srcRect l="23593" t="38761" r="24219" b="18471"/>
          <a:stretch/>
        </p:blipFill>
        <p:spPr>
          <a:xfrm>
            <a:off x="9439275" y="5760864"/>
            <a:ext cx="2234136" cy="1029878"/>
          </a:xfrm>
          <a:prstGeom prst="rect">
            <a:avLst/>
          </a:prstGeom>
        </p:spPr>
      </p:pic>
      <p:pic>
        <p:nvPicPr>
          <p:cNvPr id="8" name="Picture 7">
            <a:extLst>
              <a:ext uri="{FF2B5EF4-FFF2-40B4-BE49-F238E27FC236}">
                <a16:creationId xmlns:a16="http://schemas.microsoft.com/office/drawing/2014/main" id="{86C0C7E1-EB39-4E23-A3C8-23B0693F4D32}"/>
              </a:ext>
            </a:extLst>
          </p:cNvPr>
          <p:cNvPicPr>
            <a:picLocks noChangeAspect="1"/>
          </p:cNvPicPr>
          <p:nvPr/>
        </p:nvPicPr>
        <p:blipFill rotWithShape="1">
          <a:blip r:embed="rId4">
            <a:alphaModFix amt="70000"/>
          </a:blip>
          <a:srcRect l="50000" t="24722" r="32031" b="65278"/>
          <a:stretch/>
        </p:blipFill>
        <p:spPr>
          <a:xfrm>
            <a:off x="9925050" y="213615"/>
            <a:ext cx="2190750" cy="685800"/>
          </a:xfrm>
          <a:prstGeom prst="rect">
            <a:avLst/>
          </a:prstGeom>
        </p:spPr>
      </p:pic>
      <p:pic>
        <p:nvPicPr>
          <p:cNvPr id="3" name="Picture 2">
            <a:extLst>
              <a:ext uri="{FF2B5EF4-FFF2-40B4-BE49-F238E27FC236}">
                <a16:creationId xmlns:a16="http://schemas.microsoft.com/office/drawing/2014/main" id="{E82C0F55-57C6-430B-93CC-A0EF1594B837}"/>
              </a:ext>
            </a:extLst>
          </p:cNvPr>
          <p:cNvPicPr>
            <a:picLocks noChangeAspect="1"/>
          </p:cNvPicPr>
          <p:nvPr/>
        </p:nvPicPr>
        <p:blipFill rotWithShape="1">
          <a:blip r:embed="rId5"/>
          <a:srcRect t="11575" r="37116" b="9890"/>
          <a:stretch/>
        </p:blipFill>
        <p:spPr>
          <a:xfrm>
            <a:off x="4963887" y="973452"/>
            <a:ext cx="6709524" cy="4713374"/>
          </a:xfrm>
          <a:prstGeom prst="rect">
            <a:avLst/>
          </a:prstGeom>
        </p:spPr>
      </p:pic>
    </p:spTree>
    <p:extLst>
      <p:ext uri="{BB962C8B-B14F-4D97-AF65-F5344CB8AC3E}">
        <p14:creationId xmlns:p14="http://schemas.microsoft.com/office/powerpoint/2010/main" val="1312118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alpha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3487" y="115889"/>
            <a:ext cx="11553529" cy="1122415"/>
          </a:xfrm>
        </p:spPr>
        <p:txBody>
          <a:bodyPr>
            <a:normAutofit fontScale="90000"/>
          </a:bodyPr>
          <a:lstStyle/>
          <a:p>
            <a:r>
              <a:rPr lang="en-GB" altLang="en-US" sz="4000" b="1" dirty="0"/>
              <a:t>Mini-quiz: </a:t>
            </a:r>
            <a:r>
              <a:rPr lang="en-US" altLang="en-US" sz="4000" b="1" dirty="0"/>
              <a:t>Partner open’s 1nt, opponent overcalls 2♥, what should you do with the following hands?</a:t>
            </a:r>
            <a:endParaRPr lang="en-GB" altLang="en-US" sz="4000" b="1" dirty="0"/>
          </a:p>
        </p:txBody>
      </p:sp>
      <p:sp>
        <p:nvSpPr>
          <p:cNvPr id="9" name="Content Placeholder 8">
            <a:extLst>
              <a:ext uri="{FF2B5EF4-FFF2-40B4-BE49-F238E27FC236}">
                <a16:creationId xmlns:a16="http://schemas.microsoft.com/office/drawing/2014/main" id="{9E4F981E-69BC-4EB0-913E-138A78787C83}"/>
              </a:ext>
            </a:extLst>
          </p:cNvPr>
          <p:cNvSpPr>
            <a:spLocks noGrp="1"/>
          </p:cNvSpPr>
          <p:nvPr>
            <p:ph sz="half" idx="1"/>
          </p:nvPr>
        </p:nvSpPr>
        <p:spPr>
          <a:xfrm>
            <a:off x="363487" y="1571624"/>
            <a:ext cx="11647537" cy="3152775"/>
          </a:xfrm>
        </p:spPr>
        <p:txBody>
          <a:bodyPr/>
          <a:lstStyle/>
          <a:p>
            <a:pPr marL="0" indent="0">
              <a:buNone/>
            </a:pPr>
            <a:r>
              <a:rPr lang="en-ZA" dirty="0"/>
              <a:t>             A                                 B.     		    C.			     D.                             </a:t>
            </a:r>
          </a:p>
        </p:txBody>
      </p:sp>
      <p:pic>
        <p:nvPicPr>
          <p:cNvPr id="17" name="Picture 2">
            <a:extLst>
              <a:ext uri="{FF2B5EF4-FFF2-40B4-BE49-F238E27FC236}">
                <a16:creationId xmlns:a16="http://schemas.microsoft.com/office/drawing/2014/main" id="{B2D3693F-B60C-400D-BE7E-D100D5A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7"/>
            <a:ext cx="1219200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CD59CC1-E49A-470C-A29F-E5000A5AA426}"/>
              </a:ext>
            </a:extLst>
          </p:cNvPr>
          <p:cNvPicPr>
            <a:picLocks noChangeAspect="1"/>
          </p:cNvPicPr>
          <p:nvPr/>
        </p:nvPicPr>
        <p:blipFill rotWithShape="1">
          <a:blip r:embed="rId3">
            <a:alphaModFix amt="85000"/>
          </a:blip>
          <a:srcRect l="23593" t="38761" r="24219" b="18471"/>
          <a:stretch/>
        </p:blipFill>
        <p:spPr>
          <a:xfrm>
            <a:off x="9586683" y="5712233"/>
            <a:ext cx="2234136" cy="1029878"/>
          </a:xfrm>
          <a:prstGeom prst="rect">
            <a:avLst/>
          </a:prstGeom>
        </p:spPr>
      </p:pic>
      <p:pic>
        <p:nvPicPr>
          <p:cNvPr id="19" name="Picture 18">
            <a:extLst>
              <a:ext uri="{FF2B5EF4-FFF2-40B4-BE49-F238E27FC236}">
                <a16:creationId xmlns:a16="http://schemas.microsoft.com/office/drawing/2014/main" id="{B6CF49F5-94AF-4FBE-8E49-9497FBD98BA8}"/>
              </a:ext>
            </a:extLst>
          </p:cNvPr>
          <p:cNvPicPr>
            <a:picLocks noChangeAspect="1"/>
          </p:cNvPicPr>
          <p:nvPr/>
        </p:nvPicPr>
        <p:blipFill rotWithShape="1">
          <a:blip r:embed="rId4">
            <a:alphaModFix amt="70000"/>
          </a:blip>
          <a:srcRect l="50000" t="24722" r="32031" b="65278"/>
          <a:stretch/>
        </p:blipFill>
        <p:spPr>
          <a:xfrm>
            <a:off x="7162800" y="6065046"/>
            <a:ext cx="2190750" cy="685800"/>
          </a:xfrm>
          <a:prstGeom prst="rect">
            <a:avLst/>
          </a:prstGeom>
        </p:spPr>
      </p:pic>
      <p:pic>
        <p:nvPicPr>
          <p:cNvPr id="3" name="Picture 2">
            <a:extLst>
              <a:ext uri="{FF2B5EF4-FFF2-40B4-BE49-F238E27FC236}">
                <a16:creationId xmlns:a16="http://schemas.microsoft.com/office/drawing/2014/main" id="{48139564-DEC2-4A31-9A03-4E5DAA285329}"/>
              </a:ext>
            </a:extLst>
          </p:cNvPr>
          <p:cNvPicPr>
            <a:picLocks noChangeAspect="1"/>
          </p:cNvPicPr>
          <p:nvPr/>
        </p:nvPicPr>
        <p:blipFill rotWithShape="1">
          <a:blip r:embed="rId5"/>
          <a:srcRect l="38301" t="32988" r="54927" b="58835"/>
          <a:stretch/>
        </p:blipFill>
        <p:spPr>
          <a:xfrm>
            <a:off x="621781" y="2373073"/>
            <a:ext cx="2077875" cy="1411447"/>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C06A74FB-92F8-49F0-919E-A574A188DCA9}"/>
              </a:ext>
            </a:extLst>
          </p:cNvPr>
          <p:cNvPicPr>
            <a:picLocks noChangeAspect="1"/>
          </p:cNvPicPr>
          <p:nvPr/>
        </p:nvPicPr>
        <p:blipFill rotWithShape="1">
          <a:blip r:embed="rId6"/>
          <a:srcRect l="20388" t="32988" r="72228" b="58835"/>
          <a:stretch/>
        </p:blipFill>
        <p:spPr>
          <a:xfrm>
            <a:off x="9224054" y="2319488"/>
            <a:ext cx="2304656" cy="1435765"/>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F474B652-8CD8-4A03-B955-87D64017814E}"/>
              </a:ext>
            </a:extLst>
          </p:cNvPr>
          <p:cNvPicPr>
            <a:picLocks noChangeAspect="1"/>
          </p:cNvPicPr>
          <p:nvPr/>
        </p:nvPicPr>
        <p:blipFill rotWithShape="1">
          <a:blip r:embed="rId7"/>
          <a:srcRect l="34922" t="45566" r="57694" b="43543"/>
          <a:stretch/>
        </p:blipFill>
        <p:spPr>
          <a:xfrm>
            <a:off x="6510415" y="2319489"/>
            <a:ext cx="1730516" cy="1435765"/>
          </a:xfrm>
          <a:prstGeom prst="rect">
            <a:avLst/>
          </a:prstGeom>
          <a:ln w="2286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85554CB9-3585-4896-B039-161D8F57D51A}"/>
              </a:ext>
            </a:extLst>
          </p:cNvPr>
          <p:cNvPicPr>
            <a:picLocks noChangeAspect="1"/>
          </p:cNvPicPr>
          <p:nvPr/>
        </p:nvPicPr>
        <p:blipFill rotWithShape="1">
          <a:blip r:embed="rId7"/>
          <a:srcRect l="25048" t="32988" r="67597" b="57022"/>
          <a:stretch/>
        </p:blipFill>
        <p:spPr>
          <a:xfrm>
            <a:off x="3680233" y="2346279"/>
            <a:ext cx="1808939" cy="138218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70425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3600" kern="1200" dirty="0">
                <a:solidFill>
                  <a:schemeClr val="bg1"/>
                </a:solidFill>
                <a:latin typeface="+mj-lt"/>
                <a:ea typeface="+mj-ea"/>
                <a:cs typeface="+mj-cs"/>
              </a:rPr>
              <a:t>What do you do if you have a balanced hand, no 4-card major and are looking to play in 3nt? </a:t>
            </a:r>
            <a:br>
              <a:rPr lang="en-US" sz="3600" kern="1200" dirty="0">
                <a:solidFill>
                  <a:schemeClr val="bg1"/>
                </a:solidFill>
                <a:latin typeface="+mj-lt"/>
                <a:ea typeface="+mj-ea"/>
                <a:cs typeface="+mj-cs"/>
              </a:rPr>
            </a:br>
            <a:br>
              <a:rPr lang="en-US" sz="3600" kern="1200" dirty="0">
                <a:solidFill>
                  <a:schemeClr val="bg1"/>
                </a:solidFill>
                <a:latin typeface="+mj-lt"/>
                <a:ea typeface="+mj-ea"/>
                <a:cs typeface="+mj-cs"/>
              </a:rPr>
            </a:br>
            <a:r>
              <a:rPr lang="en-US" sz="3600" kern="1200" dirty="0">
                <a:solidFill>
                  <a:schemeClr val="bg1"/>
                </a:solidFill>
                <a:latin typeface="+mj-lt"/>
                <a:ea typeface="+mj-ea"/>
                <a:cs typeface="+mj-cs"/>
              </a:rPr>
              <a:t>What do you suppose the difference is between these two auctions?</a:t>
            </a: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5" name="Picture 4">
            <a:extLst>
              <a:ext uri="{FF2B5EF4-FFF2-40B4-BE49-F238E27FC236}">
                <a16:creationId xmlns:a16="http://schemas.microsoft.com/office/drawing/2014/main" id="{BFD816E0-8776-41D5-BF9E-EAAD849D581D}"/>
              </a:ext>
            </a:extLst>
          </p:cNvPr>
          <p:cNvPicPr>
            <a:picLocks noChangeAspect="1"/>
          </p:cNvPicPr>
          <p:nvPr/>
        </p:nvPicPr>
        <p:blipFill rotWithShape="1">
          <a:blip r:embed="rId4"/>
          <a:srcRect l="35424" t="30656" r="55021" b="57298"/>
          <a:stretch/>
        </p:blipFill>
        <p:spPr>
          <a:xfrm>
            <a:off x="5470768" y="984738"/>
            <a:ext cx="2536523" cy="1798656"/>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9E7A1DCF-7CB7-445F-AD5E-9911C56FB0D8}"/>
              </a:ext>
            </a:extLst>
          </p:cNvPr>
          <p:cNvPicPr>
            <a:picLocks noChangeAspect="1"/>
          </p:cNvPicPr>
          <p:nvPr/>
        </p:nvPicPr>
        <p:blipFill rotWithShape="1">
          <a:blip r:embed="rId5"/>
          <a:srcRect l="34780" t="30623" r="55000" b="57325"/>
          <a:stretch/>
        </p:blipFill>
        <p:spPr>
          <a:xfrm>
            <a:off x="8565417" y="3599822"/>
            <a:ext cx="2566865" cy="170274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1619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95000"/>
          </a:schemeClr>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3775" y="478232"/>
            <a:ext cx="5809306"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947446" y="1053711"/>
            <a:ext cx="4933490" cy="1424446"/>
          </a:xfrm>
        </p:spPr>
        <p:txBody>
          <a:bodyPr vert="horz" lIns="91440" tIns="45720" rIns="91440" bIns="45720" rtlCol="0" anchor="ctr">
            <a:normAutofit/>
          </a:bodyPr>
          <a:lstStyle/>
          <a:p>
            <a:r>
              <a:rPr lang="en-US" sz="4000">
                <a:solidFill>
                  <a:srgbClr val="FFFFFF"/>
                </a:solidFill>
              </a:rPr>
              <a:t>Partner opens 1nt…</a:t>
            </a:r>
          </a:p>
        </p:txBody>
      </p:sp>
      <p:cxnSp>
        <p:nvCxnSpPr>
          <p:cNvPr id="36" name="Straight Connector 35">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782" y="2639023"/>
            <a:ext cx="480060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981F1E-2EE0-44F9-979F-18A480832124}"/>
              </a:ext>
            </a:extLst>
          </p:cNvPr>
          <p:cNvSpPr txBox="1"/>
          <p:nvPr/>
        </p:nvSpPr>
        <p:spPr>
          <a:xfrm>
            <a:off x="947447" y="2799889"/>
            <a:ext cx="4933490" cy="2987543"/>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solidFill>
                  <a:srgbClr val="FFFFFF"/>
                </a:solidFill>
              </a:rPr>
              <a:t>You have the adjacent hand. Would you bid? Why would you bid?</a:t>
            </a:r>
          </a:p>
          <a:p>
            <a:pPr indent="-228600">
              <a:lnSpc>
                <a:spcPct val="90000"/>
              </a:lnSpc>
              <a:spcAft>
                <a:spcPts val="600"/>
              </a:spcAft>
              <a:buFont typeface="Arial" panose="020B0604020202020204" pitchFamily="34" charset="0"/>
              <a:buChar char="•"/>
            </a:pPr>
            <a:r>
              <a:rPr lang="en-US" sz="2200">
                <a:solidFill>
                  <a:srgbClr val="FFFFFF"/>
                </a:solidFill>
              </a:rPr>
              <a:t>What would you bid if partner opened 1nt and there was no interference?</a:t>
            </a:r>
          </a:p>
          <a:p>
            <a:pPr indent="-228600">
              <a:lnSpc>
                <a:spcPct val="90000"/>
              </a:lnSpc>
              <a:spcAft>
                <a:spcPts val="600"/>
              </a:spcAft>
              <a:buFont typeface="Arial" panose="020B0604020202020204" pitchFamily="34" charset="0"/>
              <a:buChar char="•"/>
            </a:pPr>
            <a:r>
              <a:rPr lang="en-US" sz="2200">
                <a:solidFill>
                  <a:srgbClr val="FFFFFF"/>
                </a:solidFill>
              </a:rPr>
              <a:t>What would you bid if partner opened 1nt and opponents bid 2♥ natural?</a:t>
            </a:r>
          </a:p>
        </p:txBody>
      </p:sp>
      <p:pic>
        <p:nvPicPr>
          <p:cNvPr id="13" name="Picture 12">
            <a:extLst>
              <a:ext uri="{FF2B5EF4-FFF2-40B4-BE49-F238E27FC236}">
                <a16:creationId xmlns:a16="http://schemas.microsoft.com/office/drawing/2014/main" id="{2A63DA7C-9615-436D-92D3-DF6109358E38}"/>
              </a:ext>
            </a:extLst>
          </p:cNvPr>
          <p:cNvPicPr>
            <a:picLocks noChangeAspect="1"/>
          </p:cNvPicPr>
          <p:nvPr/>
        </p:nvPicPr>
        <p:blipFill rotWithShape="1">
          <a:blip r:embed="rId2"/>
          <a:srcRect l="29457" t="56562" r="52450" b="28132"/>
          <a:stretch/>
        </p:blipFill>
        <p:spPr>
          <a:xfrm>
            <a:off x="6619876" y="1971022"/>
            <a:ext cx="5325806" cy="2534303"/>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9193855D-5BDA-4A38-B1C3-F8C6D30FF791}"/>
              </a:ext>
            </a:extLst>
          </p:cNvPr>
          <p:cNvPicPr>
            <a:picLocks noChangeAspect="1"/>
          </p:cNvPicPr>
          <p:nvPr/>
        </p:nvPicPr>
        <p:blipFill rotWithShape="1">
          <a:blip r:embed="rId3"/>
          <a:srcRect l="50000" t="24722" r="32031" b="65278"/>
          <a:stretch/>
        </p:blipFill>
        <p:spPr>
          <a:xfrm>
            <a:off x="3925132" y="5524506"/>
            <a:ext cx="2308180" cy="722549"/>
          </a:xfrm>
          <a:prstGeom prst="rect">
            <a:avLst/>
          </a:prstGeom>
        </p:spPr>
      </p:pic>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4"/>
          <a:srcRect l="23593" t="38761" r="24219" b="18471"/>
          <a:stretch/>
        </p:blipFill>
        <p:spPr>
          <a:xfrm>
            <a:off x="525303" y="5323099"/>
            <a:ext cx="2234136" cy="1029878"/>
          </a:xfrm>
          <a:prstGeom prst="rect">
            <a:avLst/>
          </a:prstGeom>
        </p:spPr>
      </p:pic>
    </p:spTree>
    <p:extLst>
      <p:ext uri="{BB962C8B-B14F-4D97-AF65-F5344CB8AC3E}">
        <p14:creationId xmlns:p14="http://schemas.microsoft.com/office/powerpoint/2010/main" val="1603911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5400" b="1" kern="1200" dirty="0">
                <a:solidFill>
                  <a:schemeClr val="bg1"/>
                </a:solidFill>
                <a:latin typeface="+mj-lt"/>
                <a:ea typeface="+mj-ea"/>
                <a:cs typeface="+mj-cs"/>
              </a:rPr>
              <a:t>FADS</a:t>
            </a:r>
            <a:br>
              <a:rPr lang="en-US" b="1" kern="1200" dirty="0">
                <a:solidFill>
                  <a:schemeClr val="bg1"/>
                </a:solidFill>
                <a:latin typeface="+mj-lt"/>
                <a:ea typeface="+mj-ea"/>
                <a:cs typeface="+mj-cs"/>
              </a:rPr>
            </a:br>
            <a:r>
              <a:rPr lang="en-US" b="1" kern="1200" dirty="0">
                <a:solidFill>
                  <a:schemeClr val="bg1"/>
                </a:solidFill>
                <a:latin typeface="+mj-lt"/>
                <a:ea typeface="+mj-ea"/>
                <a:cs typeface="+mj-cs"/>
              </a:rPr>
              <a:t>F</a:t>
            </a:r>
            <a:r>
              <a:rPr lang="en-US" kern="1200" dirty="0">
                <a:solidFill>
                  <a:schemeClr val="bg1"/>
                </a:solidFill>
                <a:latin typeface="+mj-lt"/>
                <a:ea typeface="+mj-ea"/>
                <a:cs typeface="+mj-cs"/>
              </a:rPr>
              <a:t>ast </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A</a:t>
            </a:r>
            <a:r>
              <a:rPr lang="en-US" kern="1200" dirty="0">
                <a:solidFill>
                  <a:schemeClr val="bg1"/>
                </a:solidFill>
                <a:latin typeface="+mj-lt"/>
                <a:ea typeface="+mj-ea"/>
                <a:cs typeface="+mj-cs"/>
              </a:rPr>
              <a:t>rrival</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D</a:t>
            </a:r>
            <a:r>
              <a:rPr lang="en-US" kern="1200" dirty="0">
                <a:solidFill>
                  <a:schemeClr val="bg1"/>
                </a:solidFill>
                <a:latin typeface="+mj-lt"/>
                <a:ea typeface="+mj-ea"/>
                <a:cs typeface="+mj-cs"/>
              </a:rPr>
              <a:t>enies</a:t>
            </a:r>
            <a:br>
              <a:rPr lang="en-US" kern="1200" dirty="0">
                <a:solidFill>
                  <a:schemeClr val="bg1"/>
                </a:solidFill>
                <a:latin typeface="+mj-lt"/>
                <a:ea typeface="+mj-ea"/>
                <a:cs typeface="+mj-cs"/>
              </a:rPr>
            </a:br>
            <a:r>
              <a:rPr lang="en-US" b="1" kern="1200" dirty="0">
                <a:solidFill>
                  <a:schemeClr val="bg1"/>
                </a:solidFill>
                <a:latin typeface="+mj-lt"/>
                <a:ea typeface="+mj-ea"/>
                <a:cs typeface="+mj-cs"/>
              </a:rPr>
              <a:t>S</a:t>
            </a:r>
            <a:r>
              <a:rPr lang="en-US" kern="1200" dirty="0">
                <a:solidFill>
                  <a:schemeClr val="bg1"/>
                </a:solidFill>
                <a:latin typeface="+mj-lt"/>
                <a:ea typeface="+mj-ea"/>
                <a:cs typeface="+mj-cs"/>
              </a:rPr>
              <a:t>toppers</a:t>
            </a: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13" name="Picture 12">
            <a:extLst>
              <a:ext uri="{FF2B5EF4-FFF2-40B4-BE49-F238E27FC236}">
                <a16:creationId xmlns:a16="http://schemas.microsoft.com/office/drawing/2014/main" id="{A3A86663-D34A-44D4-B2C6-4E739569E8DC}"/>
              </a:ext>
            </a:extLst>
          </p:cNvPr>
          <p:cNvPicPr>
            <a:picLocks noChangeAspect="1"/>
          </p:cNvPicPr>
          <p:nvPr/>
        </p:nvPicPr>
        <p:blipFill rotWithShape="1">
          <a:blip r:embed="rId4"/>
          <a:srcRect l="35424" t="30656" r="55021" b="57298"/>
          <a:stretch/>
        </p:blipFill>
        <p:spPr>
          <a:xfrm>
            <a:off x="5470768" y="984738"/>
            <a:ext cx="2536523" cy="1798656"/>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029438EB-3E25-4B74-A347-B0B50B52F40A}"/>
              </a:ext>
            </a:extLst>
          </p:cNvPr>
          <p:cNvPicPr>
            <a:picLocks noChangeAspect="1"/>
          </p:cNvPicPr>
          <p:nvPr/>
        </p:nvPicPr>
        <p:blipFill rotWithShape="1">
          <a:blip r:embed="rId5"/>
          <a:srcRect l="34945" t="45714" r="57555" b="44029"/>
          <a:stretch/>
        </p:blipFill>
        <p:spPr>
          <a:xfrm>
            <a:off x="8943035" y="937105"/>
            <a:ext cx="2510580" cy="1931213"/>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7ADA74D0-BC17-4AF3-867C-71A4AB4D69E9}"/>
              </a:ext>
            </a:extLst>
          </p:cNvPr>
          <p:cNvPicPr>
            <a:picLocks noChangeAspect="1"/>
          </p:cNvPicPr>
          <p:nvPr/>
        </p:nvPicPr>
        <p:blipFill rotWithShape="1">
          <a:blip r:embed="rId6"/>
          <a:srcRect l="34780" t="30623" r="55000" b="57325"/>
          <a:stretch/>
        </p:blipFill>
        <p:spPr>
          <a:xfrm>
            <a:off x="5470768" y="3702693"/>
            <a:ext cx="2566865" cy="1702743"/>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FC9C4D7A-94FD-4E31-B861-4BD5318934A8}"/>
              </a:ext>
            </a:extLst>
          </p:cNvPr>
          <p:cNvPicPr>
            <a:picLocks noChangeAspect="1"/>
          </p:cNvPicPr>
          <p:nvPr/>
        </p:nvPicPr>
        <p:blipFill rotWithShape="1">
          <a:blip r:embed="rId7"/>
          <a:srcRect l="24972" t="32967" r="67198" b="56630"/>
          <a:stretch/>
        </p:blipFill>
        <p:spPr>
          <a:xfrm>
            <a:off x="8969660" y="3625847"/>
            <a:ext cx="2483955" cy="177958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78432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alpha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3487" y="115889"/>
            <a:ext cx="11553529" cy="936625"/>
          </a:xfrm>
        </p:spPr>
        <p:txBody>
          <a:bodyPr>
            <a:normAutofit fontScale="90000"/>
          </a:bodyPr>
          <a:lstStyle/>
          <a:p>
            <a:r>
              <a:rPr lang="en-GB" altLang="en-US" sz="4000" b="1" dirty="0"/>
              <a:t>Mini-quiz: </a:t>
            </a:r>
            <a:r>
              <a:rPr lang="en-US" altLang="en-US" sz="4000" b="1" dirty="0"/>
              <a:t>Partner opens 1nt, opponents bid 2♥ (natural), what do you do with the following hands?</a:t>
            </a:r>
            <a:endParaRPr lang="en-GB" altLang="en-US" sz="4000" b="1" dirty="0"/>
          </a:p>
        </p:txBody>
      </p:sp>
      <p:sp>
        <p:nvSpPr>
          <p:cNvPr id="9" name="Content Placeholder 8">
            <a:extLst>
              <a:ext uri="{FF2B5EF4-FFF2-40B4-BE49-F238E27FC236}">
                <a16:creationId xmlns:a16="http://schemas.microsoft.com/office/drawing/2014/main" id="{9E4F981E-69BC-4EB0-913E-138A78787C83}"/>
              </a:ext>
            </a:extLst>
          </p:cNvPr>
          <p:cNvSpPr>
            <a:spLocks noGrp="1"/>
          </p:cNvSpPr>
          <p:nvPr>
            <p:ph sz="half" idx="1"/>
          </p:nvPr>
        </p:nvSpPr>
        <p:spPr>
          <a:xfrm>
            <a:off x="363487" y="1571624"/>
            <a:ext cx="11647537" cy="3152775"/>
          </a:xfrm>
        </p:spPr>
        <p:txBody>
          <a:bodyPr/>
          <a:lstStyle/>
          <a:p>
            <a:pPr marL="0" indent="0">
              <a:buNone/>
            </a:pPr>
            <a:r>
              <a:rPr lang="en-ZA" dirty="0"/>
              <a:t>             A                                 B.     		    C.			     D.                             </a:t>
            </a:r>
          </a:p>
        </p:txBody>
      </p:sp>
      <p:pic>
        <p:nvPicPr>
          <p:cNvPr id="17" name="Picture 2">
            <a:extLst>
              <a:ext uri="{FF2B5EF4-FFF2-40B4-BE49-F238E27FC236}">
                <a16:creationId xmlns:a16="http://schemas.microsoft.com/office/drawing/2014/main" id="{B2D3693F-B60C-400D-BE7E-D100D5A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7"/>
            <a:ext cx="1219200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9D15B60-2E3E-4A52-A5C6-596ACC7F6581}"/>
              </a:ext>
            </a:extLst>
          </p:cNvPr>
          <p:cNvPicPr>
            <a:picLocks noChangeAspect="1"/>
          </p:cNvPicPr>
          <p:nvPr/>
        </p:nvPicPr>
        <p:blipFill rotWithShape="1">
          <a:blip r:embed="rId3"/>
          <a:srcRect l="25078" t="42639" r="68438" b="50000"/>
          <a:stretch/>
        </p:blipFill>
        <p:spPr>
          <a:xfrm>
            <a:off x="819239" y="2304669"/>
            <a:ext cx="2000186" cy="1277230"/>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5601BBD8-6EB5-4A32-A808-5EB6456875E9}"/>
              </a:ext>
            </a:extLst>
          </p:cNvPr>
          <p:cNvPicPr>
            <a:picLocks noChangeAspect="1"/>
          </p:cNvPicPr>
          <p:nvPr/>
        </p:nvPicPr>
        <p:blipFill rotWithShape="1">
          <a:blip r:embed="rId4">
            <a:alphaModFix amt="85000"/>
          </a:blip>
          <a:srcRect l="23593" t="38761" r="24219" b="18471"/>
          <a:stretch/>
        </p:blipFill>
        <p:spPr>
          <a:xfrm>
            <a:off x="9682880" y="5712233"/>
            <a:ext cx="2234136" cy="1029878"/>
          </a:xfrm>
          <a:prstGeom prst="rect">
            <a:avLst/>
          </a:prstGeom>
        </p:spPr>
      </p:pic>
      <p:pic>
        <p:nvPicPr>
          <p:cNvPr id="15" name="Picture 14">
            <a:extLst>
              <a:ext uri="{FF2B5EF4-FFF2-40B4-BE49-F238E27FC236}">
                <a16:creationId xmlns:a16="http://schemas.microsoft.com/office/drawing/2014/main" id="{DB940578-1970-4C55-8B83-DDE07156DC79}"/>
              </a:ext>
            </a:extLst>
          </p:cNvPr>
          <p:cNvPicPr>
            <a:picLocks noChangeAspect="1"/>
          </p:cNvPicPr>
          <p:nvPr/>
        </p:nvPicPr>
        <p:blipFill rotWithShape="1">
          <a:blip r:embed="rId5">
            <a:alphaModFix amt="70000"/>
          </a:blip>
          <a:srcRect l="50000" t="24722" r="32031" b="65278"/>
          <a:stretch/>
        </p:blipFill>
        <p:spPr>
          <a:xfrm>
            <a:off x="7096125" y="5884272"/>
            <a:ext cx="2190750" cy="685800"/>
          </a:xfrm>
          <a:prstGeom prst="rect">
            <a:avLst/>
          </a:prstGeom>
        </p:spPr>
      </p:pic>
      <p:pic>
        <p:nvPicPr>
          <p:cNvPr id="6" name="Picture 5">
            <a:extLst>
              <a:ext uri="{FF2B5EF4-FFF2-40B4-BE49-F238E27FC236}">
                <a16:creationId xmlns:a16="http://schemas.microsoft.com/office/drawing/2014/main" id="{096DCD0E-ADCF-41CC-9DDF-873242DF9421}"/>
              </a:ext>
            </a:extLst>
          </p:cNvPr>
          <p:cNvPicPr>
            <a:picLocks noChangeAspect="1"/>
          </p:cNvPicPr>
          <p:nvPr/>
        </p:nvPicPr>
        <p:blipFill rotWithShape="1">
          <a:blip r:embed="rId6"/>
          <a:srcRect l="86126" t="73700" r="7280" b="18188"/>
          <a:stretch/>
        </p:blipFill>
        <p:spPr>
          <a:xfrm>
            <a:off x="6581670" y="2304669"/>
            <a:ext cx="2323190" cy="1607737"/>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D88EA883-C89A-4B6A-BCA9-6100DC60A3F7}"/>
              </a:ext>
            </a:extLst>
          </p:cNvPr>
          <p:cNvPicPr>
            <a:picLocks noChangeAspect="1"/>
          </p:cNvPicPr>
          <p:nvPr/>
        </p:nvPicPr>
        <p:blipFill rotWithShape="1">
          <a:blip r:embed="rId7"/>
          <a:srcRect l="67418" t="73700" r="26961" b="18188"/>
          <a:stretch/>
        </p:blipFill>
        <p:spPr>
          <a:xfrm>
            <a:off x="3698375" y="2304669"/>
            <a:ext cx="2116318" cy="1717953"/>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5D4E32C7-18E3-4F55-ADE7-8C94607E5EFB}"/>
              </a:ext>
            </a:extLst>
          </p:cNvPr>
          <p:cNvPicPr>
            <a:picLocks noChangeAspect="1"/>
          </p:cNvPicPr>
          <p:nvPr/>
        </p:nvPicPr>
        <p:blipFill rotWithShape="1">
          <a:blip r:embed="rId8"/>
          <a:srcRect l="76795" t="83293" r="17667" b="8864"/>
          <a:stretch/>
        </p:blipFill>
        <p:spPr>
          <a:xfrm>
            <a:off x="9671837" y="2289035"/>
            <a:ext cx="2156676" cy="171795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14523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14765-8EB3-4FFB-9215-FDB17073023A}"/>
              </a:ext>
            </a:extLst>
          </p:cNvPr>
          <p:cNvPicPr>
            <a:picLocks noChangeAspect="1"/>
          </p:cNvPicPr>
          <p:nvPr/>
        </p:nvPicPr>
        <p:blipFill rotWithShape="1">
          <a:blip r:embed="rId2"/>
          <a:srcRect l="16565" t="13333" r="17748" b="7107"/>
          <a:stretch/>
        </p:blipFill>
        <p:spPr>
          <a:xfrm>
            <a:off x="492369" y="123031"/>
            <a:ext cx="11173767" cy="6642723"/>
          </a:xfrm>
          <a:prstGeom prst="rect">
            <a:avLst/>
          </a:prstGeom>
        </p:spPr>
      </p:pic>
    </p:spTree>
    <p:extLst>
      <p:ext uri="{BB962C8B-B14F-4D97-AF65-F5344CB8AC3E}">
        <p14:creationId xmlns:p14="http://schemas.microsoft.com/office/powerpoint/2010/main" val="2262472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3600" dirty="0">
                <a:solidFill>
                  <a:schemeClr val="bg1"/>
                </a:solidFill>
              </a:rPr>
              <a:t>Doubles</a:t>
            </a:r>
            <a:br>
              <a:rPr lang="en-US" sz="3600" dirty="0">
                <a:solidFill>
                  <a:schemeClr val="bg1"/>
                </a:solidFill>
              </a:rPr>
            </a:br>
            <a:br>
              <a:rPr lang="en-US" sz="3600" dirty="0">
                <a:solidFill>
                  <a:schemeClr val="bg1"/>
                </a:solidFill>
              </a:rPr>
            </a:br>
            <a:r>
              <a:rPr lang="en-US" sz="2400" dirty="0" err="1">
                <a:solidFill>
                  <a:schemeClr val="bg1"/>
                </a:solidFill>
              </a:rPr>
              <a:t>Doubles</a:t>
            </a:r>
            <a:r>
              <a:rPr lang="en-US" sz="2400" dirty="0">
                <a:solidFill>
                  <a:schemeClr val="bg1"/>
                </a:solidFill>
              </a:rPr>
              <a:t> of any overcall used to be for penalties.</a:t>
            </a:r>
            <a:br>
              <a:rPr lang="en-US" sz="2400" dirty="0">
                <a:solidFill>
                  <a:schemeClr val="bg1"/>
                </a:solidFill>
              </a:rPr>
            </a:br>
            <a:br>
              <a:rPr lang="en-US" sz="2400" dirty="0">
                <a:solidFill>
                  <a:schemeClr val="bg1"/>
                </a:solidFill>
              </a:rPr>
            </a:br>
            <a:r>
              <a:rPr lang="en-US" sz="2400" dirty="0">
                <a:solidFill>
                  <a:schemeClr val="bg1"/>
                </a:solidFill>
              </a:rPr>
              <a:t>Most players now use double as take-out. </a:t>
            </a:r>
            <a:br>
              <a:rPr lang="en-US" sz="2400" dirty="0">
                <a:solidFill>
                  <a:schemeClr val="bg1"/>
                </a:solidFill>
              </a:rPr>
            </a:br>
            <a:br>
              <a:rPr lang="en-US" sz="2400" dirty="0">
                <a:solidFill>
                  <a:schemeClr val="bg1"/>
                </a:solidFill>
              </a:rPr>
            </a:br>
            <a:r>
              <a:rPr lang="en-US" sz="2400" dirty="0">
                <a:solidFill>
                  <a:schemeClr val="bg1"/>
                </a:solidFill>
              </a:rPr>
              <a:t>The easiest way to play it is that it is take out of any suit (whether natural or conventional) the opponents bid. So 1nt-(2c) – </a:t>
            </a:r>
            <a:r>
              <a:rPr lang="en-US" sz="2400" dirty="0" err="1">
                <a:solidFill>
                  <a:schemeClr val="bg1"/>
                </a:solidFill>
              </a:rPr>
              <a:t>dbl</a:t>
            </a:r>
            <a:r>
              <a:rPr lang="en-US" sz="2400" dirty="0">
                <a:solidFill>
                  <a:schemeClr val="bg1"/>
                </a:solidFill>
              </a:rPr>
              <a:t> is take out of clubs whether clubs is natural or artificial. </a:t>
            </a:r>
            <a:endParaRPr lang="en-US" sz="3600" kern="1200" dirty="0">
              <a:solidFill>
                <a:schemeClr val="bg1"/>
              </a:solidFill>
              <a:latin typeface="+mj-lt"/>
              <a:ea typeface="+mj-ea"/>
              <a:cs typeface="+mj-cs"/>
            </a:endParaRP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4" name="Picture 3">
            <a:extLst>
              <a:ext uri="{FF2B5EF4-FFF2-40B4-BE49-F238E27FC236}">
                <a16:creationId xmlns:a16="http://schemas.microsoft.com/office/drawing/2014/main" id="{932DA458-8734-4FBD-9A38-A28AD3F7DF89}"/>
              </a:ext>
            </a:extLst>
          </p:cNvPr>
          <p:cNvPicPr>
            <a:picLocks noChangeAspect="1"/>
          </p:cNvPicPr>
          <p:nvPr/>
        </p:nvPicPr>
        <p:blipFill rotWithShape="1">
          <a:blip r:embed="rId4"/>
          <a:srcRect l="34533" t="30330" r="54670" b="43589"/>
          <a:stretch/>
        </p:blipFill>
        <p:spPr>
          <a:xfrm>
            <a:off x="6625528" y="1436914"/>
            <a:ext cx="2689293" cy="3654155"/>
          </a:xfrm>
          <a:prstGeom prst="rect">
            <a:avLst/>
          </a:prstGeom>
        </p:spPr>
      </p:pic>
    </p:spTree>
    <p:extLst>
      <p:ext uri="{BB962C8B-B14F-4D97-AF65-F5344CB8AC3E}">
        <p14:creationId xmlns:p14="http://schemas.microsoft.com/office/powerpoint/2010/main" val="1186538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3600" dirty="0">
                <a:solidFill>
                  <a:schemeClr val="bg1"/>
                </a:solidFill>
              </a:rPr>
              <a:t>Doubles</a:t>
            </a:r>
            <a:br>
              <a:rPr lang="en-US" sz="3600" dirty="0">
                <a:solidFill>
                  <a:schemeClr val="bg1"/>
                </a:solidFill>
              </a:rPr>
            </a:br>
            <a:br>
              <a:rPr lang="en-US" sz="3600" dirty="0">
                <a:solidFill>
                  <a:schemeClr val="bg1"/>
                </a:solidFill>
              </a:rPr>
            </a:br>
            <a:r>
              <a:rPr lang="en-US" sz="2400" dirty="0">
                <a:solidFill>
                  <a:schemeClr val="bg1"/>
                </a:solidFill>
              </a:rPr>
              <a:t>Alternative treatment when they overcall 2c and it shows both Majors is: 	</a:t>
            </a:r>
            <a:br>
              <a:rPr lang="en-US" sz="2400" dirty="0">
                <a:solidFill>
                  <a:schemeClr val="bg1"/>
                </a:solidFill>
              </a:rPr>
            </a:br>
            <a:r>
              <a:rPr lang="en-US" sz="2400" dirty="0" err="1">
                <a:solidFill>
                  <a:schemeClr val="bg1"/>
                </a:solidFill>
              </a:rPr>
              <a:t>dbl</a:t>
            </a:r>
            <a:r>
              <a:rPr lang="en-US" sz="2400" dirty="0">
                <a:solidFill>
                  <a:schemeClr val="bg1"/>
                </a:solidFill>
              </a:rPr>
              <a:t> = values no clear direction and all subsequent doubles are for penalty</a:t>
            </a:r>
            <a:br>
              <a:rPr lang="en-US" sz="2400" dirty="0">
                <a:solidFill>
                  <a:schemeClr val="bg1"/>
                </a:solidFill>
              </a:rPr>
            </a:br>
            <a:r>
              <a:rPr lang="en-US" sz="2400" dirty="0" err="1">
                <a:solidFill>
                  <a:schemeClr val="bg1"/>
                </a:solidFill>
              </a:rPr>
              <a:t>Lebensohl</a:t>
            </a:r>
            <a:r>
              <a:rPr lang="en-US" sz="2400" dirty="0">
                <a:solidFill>
                  <a:schemeClr val="bg1"/>
                </a:solidFill>
              </a:rPr>
              <a:t> applies:</a:t>
            </a:r>
            <a:br>
              <a:rPr lang="en-US" sz="2400" dirty="0">
                <a:solidFill>
                  <a:schemeClr val="bg1"/>
                </a:solidFill>
              </a:rPr>
            </a:br>
            <a:r>
              <a:rPr lang="en-US" sz="2400" dirty="0">
                <a:solidFill>
                  <a:schemeClr val="bg1"/>
                </a:solidFill>
              </a:rPr>
              <a:t>2d/2h/2s: weak and to play</a:t>
            </a:r>
            <a:br>
              <a:rPr lang="en-US" sz="2400" dirty="0">
                <a:solidFill>
                  <a:schemeClr val="bg1"/>
                </a:solidFill>
              </a:rPr>
            </a:br>
            <a:r>
              <a:rPr lang="en-US" sz="2400" dirty="0">
                <a:solidFill>
                  <a:schemeClr val="bg1"/>
                </a:solidFill>
              </a:rPr>
              <a:t>2nt: forces 3c (to play)</a:t>
            </a:r>
            <a:br>
              <a:rPr lang="en-US" sz="2400" dirty="0">
                <a:solidFill>
                  <a:schemeClr val="bg1"/>
                </a:solidFill>
              </a:rPr>
            </a:br>
            <a:r>
              <a:rPr lang="en-US" sz="2400" dirty="0">
                <a:solidFill>
                  <a:schemeClr val="bg1"/>
                </a:solidFill>
              </a:rPr>
              <a:t>3d/3h/3s: good hand forcing</a:t>
            </a:r>
            <a:br>
              <a:rPr lang="en-US" sz="2400" dirty="0">
                <a:solidFill>
                  <a:schemeClr val="bg1"/>
                </a:solidFill>
              </a:rPr>
            </a:br>
            <a:r>
              <a:rPr lang="en-US" sz="2400" dirty="0">
                <a:solidFill>
                  <a:schemeClr val="bg1"/>
                </a:solidFill>
              </a:rPr>
              <a:t>3nt: values without stoppers in both Major</a:t>
            </a:r>
            <a:endParaRPr lang="en-US" sz="3600" kern="1200" dirty="0">
              <a:solidFill>
                <a:schemeClr val="bg1"/>
              </a:solidFill>
              <a:latin typeface="+mj-lt"/>
              <a:ea typeface="+mj-ea"/>
              <a:cs typeface="+mj-cs"/>
            </a:endParaRP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6" name="Picture 5">
            <a:extLst>
              <a:ext uri="{FF2B5EF4-FFF2-40B4-BE49-F238E27FC236}">
                <a16:creationId xmlns:a16="http://schemas.microsoft.com/office/drawing/2014/main" id="{71AC79B8-FCBF-4784-A845-CBA41ECCB44C}"/>
              </a:ext>
            </a:extLst>
          </p:cNvPr>
          <p:cNvPicPr>
            <a:picLocks noChangeAspect="1"/>
          </p:cNvPicPr>
          <p:nvPr/>
        </p:nvPicPr>
        <p:blipFill rotWithShape="1">
          <a:blip r:embed="rId4"/>
          <a:srcRect l="35027" t="42930" r="55412" b="43590"/>
          <a:stretch/>
        </p:blipFill>
        <p:spPr>
          <a:xfrm>
            <a:off x="5769732" y="1178169"/>
            <a:ext cx="2838003" cy="2250831"/>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E28A413D-A951-4A67-8EC4-388F9A4DC3B9}"/>
              </a:ext>
            </a:extLst>
          </p:cNvPr>
          <p:cNvSpPr txBox="1"/>
          <p:nvPr/>
        </p:nvSpPr>
        <p:spPr>
          <a:xfrm>
            <a:off x="8922935" y="1758462"/>
            <a:ext cx="2873829" cy="923330"/>
          </a:xfrm>
          <a:prstGeom prst="rect">
            <a:avLst/>
          </a:prstGeom>
          <a:noFill/>
        </p:spPr>
        <p:txBody>
          <a:bodyPr wrap="square" rtlCol="0">
            <a:spAutoFit/>
          </a:bodyPr>
          <a:lstStyle/>
          <a:p>
            <a:r>
              <a:rPr lang="en-ZA" dirty="0"/>
              <a:t>Double and if the opponents bid spades you can double for penalties</a:t>
            </a:r>
          </a:p>
        </p:txBody>
      </p:sp>
      <p:pic>
        <p:nvPicPr>
          <p:cNvPr id="9" name="Picture 8">
            <a:extLst>
              <a:ext uri="{FF2B5EF4-FFF2-40B4-BE49-F238E27FC236}">
                <a16:creationId xmlns:a16="http://schemas.microsoft.com/office/drawing/2014/main" id="{DB180F30-7291-4792-9615-A4FCF5B0A65C}"/>
              </a:ext>
            </a:extLst>
          </p:cNvPr>
          <p:cNvPicPr>
            <a:picLocks noChangeAspect="1"/>
          </p:cNvPicPr>
          <p:nvPr/>
        </p:nvPicPr>
        <p:blipFill rotWithShape="1">
          <a:blip r:embed="rId5"/>
          <a:srcRect l="20028" t="31648" r="71236" b="58388"/>
          <a:stretch/>
        </p:blipFill>
        <p:spPr>
          <a:xfrm>
            <a:off x="5620907" y="4039437"/>
            <a:ext cx="3005896" cy="1928310"/>
          </a:xfrm>
          <a:prstGeom prst="rect">
            <a:avLst/>
          </a:prstGeom>
          <a:ln w="228600" cap="sq" cmpd="thickThin">
            <a:solidFill>
              <a:srgbClr val="000000"/>
            </a:solidFill>
            <a:prstDash val="solid"/>
            <a:miter lim="800000"/>
          </a:ln>
          <a:effectLst>
            <a:innerShdw blurRad="76200">
              <a:srgbClr val="000000"/>
            </a:innerShdw>
          </a:effectLst>
        </p:spPr>
      </p:pic>
      <p:sp>
        <p:nvSpPr>
          <p:cNvPr id="19" name="TextBox 18">
            <a:extLst>
              <a:ext uri="{FF2B5EF4-FFF2-40B4-BE49-F238E27FC236}">
                <a16:creationId xmlns:a16="http://schemas.microsoft.com/office/drawing/2014/main" id="{075C1C49-AF76-4265-8B77-81EA8AC7CDB0}"/>
              </a:ext>
            </a:extLst>
          </p:cNvPr>
          <p:cNvSpPr txBox="1"/>
          <p:nvPr/>
        </p:nvSpPr>
        <p:spPr>
          <a:xfrm>
            <a:off x="9075335" y="4308231"/>
            <a:ext cx="2873829" cy="923330"/>
          </a:xfrm>
          <a:prstGeom prst="rect">
            <a:avLst/>
          </a:prstGeom>
          <a:noFill/>
        </p:spPr>
        <p:txBody>
          <a:bodyPr wrap="square" rtlCol="0">
            <a:spAutoFit/>
          </a:bodyPr>
          <a:lstStyle/>
          <a:p>
            <a:r>
              <a:rPr lang="en-ZA" dirty="0"/>
              <a:t>Bid 2d showing a non-forcing bid with long diamonds</a:t>
            </a:r>
          </a:p>
        </p:txBody>
      </p:sp>
    </p:spTree>
    <p:extLst>
      <p:ext uri="{BB962C8B-B14F-4D97-AF65-F5344CB8AC3E}">
        <p14:creationId xmlns:p14="http://schemas.microsoft.com/office/powerpoint/2010/main" val="3011078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3600" b="1" dirty="0">
                <a:solidFill>
                  <a:schemeClr val="bg1"/>
                </a:solidFill>
              </a:rPr>
              <a:t>Doubles vs Stayman</a:t>
            </a:r>
            <a:br>
              <a:rPr lang="en-US" sz="3600" dirty="0">
                <a:solidFill>
                  <a:schemeClr val="bg1"/>
                </a:solidFill>
              </a:rPr>
            </a:br>
            <a:br>
              <a:rPr lang="en-US" sz="3600" dirty="0">
                <a:solidFill>
                  <a:schemeClr val="bg1"/>
                </a:solidFill>
              </a:rPr>
            </a:br>
            <a:r>
              <a:rPr lang="en-US" sz="2400" b="1" dirty="0">
                <a:solidFill>
                  <a:schemeClr val="bg1"/>
                </a:solidFill>
              </a:rPr>
              <a:t>Double</a:t>
            </a:r>
            <a:r>
              <a:rPr lang="en-US" sz="2400" dirty="0">
                <a:solidFill>
                  <a:schemeClr val="bg1"/>
                </a:solidFill>
              </a:rPr>
              <a:t> will generally show a more unbalanced hand with</a:t>
            </a:r>
            <a:br>
              <a:rPr lang="en-US" sz="2400" dirty="0">
                <a:solidFill>
                  <a:schemeClr val="bg1"/>
                </a:solidFill>
              </a:rPr>
            </a:br>
            <a:r>
              <a:rPr lang="en-US" sz="2400" dirty="0">
                <a:solidFill>
                  <a:schemeClr val="bg1"/>
                </a:solidFill>
              </a:rPr>
              <a:t>- Shortage in opponent’s suit</a:t>
            </a:r>
            <a:br>
              <a:rPr lang="en-US" sz="2400" dirty="0">
                <a:solidFill>
                  <a:schemeClr val="bg1"/>
                </a:solidFill>
              </a:rPr>
            </a:br>
            <a:r>
              <a:rPr lang="en-US" sz="2400" dirty="0">
                <a:solidFill>
                  <a:schemeClr val="bg1"/>
                </a:solidFill>
              </a:rPr>
              <a:t>- Side has majority of the values</a:t>
            </a:r>
            <a:br>
              <a:rPr lang="en-US" sz="2400" dirty="0">
                <a:solidFill>
                  <a:schemeClr val="bg1"/>
                </a:solidFill>
              </a:rPr>
            </a:br>
            <a:r>
              <a:rPr lang="en-US" sz="2400" dirty="0">
                <a:solidFill>
                  <a:schemeClr val="bg1"/>
                </a:solidFill>
              </a:rPr>
              <a:t>-Support in the other three suits (can have only 3 cards in the other Major)</a:t>
            </a:r>
            <a:br>
              <a:rPr lang="en-US" sz="2400" dirty="0">
                <a:solidFill>
                  <a:schemeClr val="bg1"/>
                </a:solidFill>
              </a:rPr>
            </a:br>
            <a:br>
              <a:rPr lang="en-US" sz="2400" dirty="0">
                <a:solidFill>
                  <a:schemeClr val="bg1"/>
                </a:solidFill>
              </a:rPr>
            </a:br>
            <a:r>
              <a:rPr lang="en-US" sz="2400" b="1" dirty="0">
                <a:solidFill>
                  <a:schemeClr val="bg1"/>
                </a:solidFill>
              </a:rPr>
              <a:t>Stayman</a:t>
            </a:r>
            <a:r>
              <a:rPr lang="en-US" sz="2400" dirty="0">
                <a:solidFill>
                  <a:schemeClr val="bg1"/>
                </a:solidFill>
              </a:rPr>
              <a:t> is slightly more balanced with more cards in their suit</a:t>
            </a:r>
            <a:br>
              <a:rPr lang="en-US" sz="2400" dirty="0">
                <a:solidFill>
                  <a:schemeClr val="bg1"/>
                </a:solidFill>
              </a:rPr>
            </a:br>
            <a:endParaRPr lang="en-US" sz="3600" kern="1200" dirty="0">
              <a:solidFill>
                <a:schemeClr val="bg1"/>
              </a:solidFill>
              <a:latin typeface="+mj-lt"/>
              <a:ea typeface="+mj-ea"/>
              <a:cs typeface="+mj-cs"/>
            </a:endParaRP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8" name="Picture 7">
            <a:extLst>
              <a:ext uri="{FF2B5EF4-FFF2-40B4-BE49-F238E27FC236}">
                <a16:creationId xmlns:a16="http://schemas.microsoft.com/office/drawing/2014/main" id="{CBCEFE33-2B47-4AB8-8A03-233C8B9FA0A0}"/>
              </a:ext>
            </a:extLst>
          </p:cNvPr>
          <p:cNvPicPr>
            <a:picLocks noChangeAspect="1"/>
          </p:cNvPicPr>
          <p:nvPr/>
        </p:nvPicPr>
        <p:blipFill rotWithShape="1">
          <a:blip r:embed="rId4"/>
          <a:srcRect l="45083" t="32967" r="46758" b="57070"/>
          <a:stretch/>
        </p:blipFill>
        <p:spPr>
          <a:xfrm>
            <a:off x="9043517" y="3673496"/>
            <a:ext cx="2704026" cy="1857314"/>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5AF49FA0-CE5D-4EA4-9621-0AA15D36C95B}"/>
              </a:ext>
            </a:extLst>
          </p:cNvPr>
          <p:cNvPicPr>
            <a:picLocks noChangeAspect="1"/>
          </p:cNvPicPr>
          <p:nvPr/>
        </p:nvPicPr>
        <p:blipFill rotWithShape="1">
          <a:blip r:embed="rId5"/>
          <a:srcRect l="24726" t="32967" r="66950" b="56923"/>
          <a:stretch/>
        </p:blipFill>
        <p:spPr>
          <a:xfrm>
            <a:off x="5416062" y="3704648"/>
            <a:ext cx="2751478" cy="1879723"/>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CB75AB13-5CCF-4E45-B265-98682242B2DA}"/>
              </a:ext>
            </a:extLst>
          </p:cNvPr>
          <p:cNvPicPr>
            <a:picLocks noChangeAspect="1"/>
          </p:cNvPicPr>
          <p:nvPr/>
        </p:nvPicPr>
        <p:blipFill rotWithShape="1">
          <a:blip r:embed="rId6"/>
          <a:srcRect l="34863" t="30476" r="55165" b="57216"/>
          <a:stretch/>
        </p:blipFill>
        <p:spPr>
          <a:xfrm>
            <a:off x="7038447" y="834013"/>
            <a:ext cx="2504066" cy="1738364"/>
          </a:xfrm>
          <a:prstGeom prst="rect">
            <a:avLst/>
          </a:prstGeom>
        </p:spPr>
      </p:pic>
    </p:spTree>
    <p:extLst>
      <p:ext uri="{BB962C8B-B14F-4D97-AF65-F5344CB8AC3E}">
        <p14:creationId xmlns:p14="http://schemas.microsoft.com/office/powerpoint/2010/main" val="1772500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14765-8EB3-4FFB-9215-FDB17073023A}"/>
              </a:ext>
            </a:extLst>
          </p:cNvPr>
          <p:cNvPicPr>
            <a:picLocks noChangeAspect="1"/>
          </p:cNvPicPr>
          <p:nvPr/>
        </p:nvPicPr>
        <p:blipFill rotWithShape="1">
          <a:blip r:embed="rId2"/>
          <a:srcRect l="16565" t="13333" r="17748" b="7107"/>
          <a:stretch/>
        </p:blipFill>
        <p:spPr>
          <a:xfrm>
            <a:off x="492369" y="123031"/>
            <a:ext cx="11173767" cy="6642723"/>
          </a:xfrm>
          <a:prstGeom prst="rect">
            <a:avLst/>
          </a:prstGeom>
        </p:spPr>
      </p:pic>
    </p:spTree>
    <p:extLst>
      <p:ext uri="{BB962C8B-B14F-4D97-AF65-F5344CB8AC3E}">
        <p14:creationId xmlns:p14="http://schemas.microsoft.com/office/powerpoint/2010/main" val="7981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3600" dirty="0">
                <a:solidFill>
                  <a:schemeClr val="bg1"/>
                </a:solidFill>
              </a:rPr>
              <a:t>Using </a:t>
            </a:r>
            <a:r>
              <a:rPr lang="en-US" sz="3600" dirty="0" err="1">
                <a:solidFill>
                  <a:schemeClr val="bg1"/>
                </a:solidFill>
              </a:rPr>
              <a:t>Lebensohl</a:t>
            </a:r>
            <a:r>
              <a:rPr lang="en-US" sz="3600" dirty="0">
                <a:solidFill>
                  <a:schemeClr val="bg1"/>
                </a:solidFill>
              </a:rPr>
              <a:t> against pre-emptive weak 2s</a:t>
            </a:r>
            <a:br>
              <a:rPr lang="en-US" sz="3600" dirty="0">
                <a:solidFill>
                  <a:schemeClr val="bg1"/>
                </a:solidFill>
              </a:rPr>
            </a:br>
            <a:br>
              <a:rPr lang="en-US" sz="3600" dirty="0">
                <a:solidFill>
                  <a:schemeClr val="bg1"/>
                </a:solidFill>
              </a:rPr>
            </a:br>
            <a:r>
              <a:rPr lang="en-US" sz="2400" dirty="0">
                <a:solidFill>
                  <a:schemeClr val="bg1"/>
                </a:solidFill>
              </a:rPr>
              <a:t>When partner doubles a weak 2, we can use </a:t>
            </a:r>
            <a:r>
              <a:rPr lang="en-US" sz="2400" dirty="0" err="1">
                <a:solidFill>
                  <a:schemeClr val="bg1"/>
                </a:solidFill>
              </a:rPr>
              <a:t>lebensohl</a:t>
            </a:r>
            <a:r>
              <a:rPr lang="en-US" sz="2400" dirty="0">
                <a:solidFill>
                  <a:schemeClr val="bg1"/>
                </a:solidFill>
              </a:rPr>
              <a:t> to distinguish between a hand that is being made to bid and a good hand.</a:t>
            </a:r>
            <a:endParaRPr lang="en-US" sz="3600" kern="1200" dirty="0">
              <a:solidFill>
                <a:schemeClr val="bg1"/>
              </a:solidFill>
              <a:latin typeface="+mj-lt"/>
              <a:ea typeface="+mj-ea"/>
              <a:cs typeface="+mj-cs"/>
            </a:endParaRP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15" name="Picture 14">
            <a:extLst>
              <a:ext uri="{FF2B5EF4-FFF2-40B4-BE49-F238E27FC236}">
                <a16:creationId xmlns:a16="http://schemas.microsoft.com/office/drawing/2014/main" id="{2BA8F3EE-148A-4FD1-95E2-8E9C8F0BD063}"/>
              </a:ext>
            </a:extLst>
          </p:cNvPr>
          <p:cNvPicPr>
            <a:picLocks noChangeAspect="1"/>
          </p:cNvPicPr>
          <p:nvPr/>
        </p:nvPicPr>
        <p:blipFill rotWithShape="1">
          <a:blip r:embed="rId4"/>
          <a:srcRect l="12284" t="41835" r="76595" b="29646"/>
          <a:stretch/>
        </p:blipFill>
        <p:spPr>
          <a:xfrm>
            <a:off x="5154165" y="1300004"/>
            <a:ext cx="2353894" cy="3393985"/>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BCAF306F-5B61-49E3-90F7-3700BDE596B8}"/>
              </a:ext>
            </a:extLst>
          </p:cNvPr>
          <p:cNvPicPr>
            <a:picLocks noChangeAspect="1"/>
          </p:cNvPicPr>
          <p:nvPr/>
        </p:nvPicPr>
        <p:blipFill rotWithShape="1">
          <a:blip r:embed="rId5"/>
          <a:srcRect l="12414" t="42755" r="76336" b="28725"/>
          <a:stretch/>
        </p:blipFill>
        <p:spPr>
          <a:xfrm>
            <a:off x="8943033" y="1300004"/>
            <a:ext cx="2381264" cy="339398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58449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3600" dirty="0">
                <a:solidFill>
                  <a:schemeClr val="bg1"/>
                </a:solidFill>
              </a:rPr>
              <a:t>Using </a:t>
            </a:r>
            <a:r>
              <a:rPr lang="en-US" sz="3600" dirty="0" err="1">
                <a:solidFill>
                  <a:schemeClr val="bg1"/>
                </a:solidFill>
              </a:rPr>
              <a:t>Lebensohl</a:t>
            </a:r>
            <a:r>
              <a:rPr lang="en-US" sz="3600" dirty="0">
                <a:solidFill>
                  <a:schemeClr val="bg1"/>
                </a:solidFill>
              </a:rPr>
              <a:t> against pre-emptive weak 2s</a:t>
            </a:r>
            <a:br>
              <a:rPr lang="en-US" sz="3600" dirty="0">
                <a:solidFill>
                  <a:schemeClr val="bg1"/>
                </a:solidFill>
              </a:rPr>
            </a:br>
            <a:br>
              <a:rPr lang="en-US" sz="3600" dirty="0">
                <a:solidFill>
                  <a:schemeClr val="bg1"/>
                </a:solidFill>
              </a:rPr>
            </a:br>
            <a:r>
              <a:rPr lang="en-US" sz="2400" dirty="0">
                <a:solidFill>
                  <a:schemeClr val="bg1"/>
                </a:solidFill>
              </a:rPr>
              <a:t>When weak: bid 2nt which forces partner to bid 3c, then pass or correct to the longest suit you wish to play in. Partner will pass and you can stay out of trouble.</a:t>
            </a:r>
            <a:endParaRPr lang="en-US" sz="3600" kern="1200" dirty="0">
              <a:solidFill>
                <a:schemeClr val="bg1"/>
              </a:solidFill>
              <a:latin typeface="+mj-lt"/>
              <a:ea typeface="+mj-ea"/>
              <a:cs typeface="+mj-cs"/>
            </a:endParaRP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15" name="Picture 14">
            <a:extLst>
              <a:ext uri="{FF2B5EF4-FFF2-40B4-BE49-F238E27FC236}">
                <a16:creationId xmlns:a16="http://schemas.microsoft.com/office/drawing/2014/main" id="{2BA8F3EE-148A-4FD1-95E2-8E9C8F0BD063}"/>
              </a:ext>
            </a:extLst>
          </p:cNvPr>
          <p:cNvPicPr>
            <a:picLocks noChangeAspect="1"/>
          </p:cNvPicPr>
          <p:nvPr/>
        </p:nvPicPr>
        <p:blipFill rotWithShape="1">
          <a:blip r:embed="rId4"/>
          <a:srcRect l="12284" t="41835" r="76595" b="29646"/>
          <a:stretch/>
        </p:blipFill>
        <p:spPr>
          <a:xfrm>
            <a:off x="6450403" y="1269859"/>
            <a:ext cx="2353894" cy="339398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33286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4300" y="331200"/>
            <a:ext cx="4333875" cy="5074236"/>
          </a:xfrm>
        </p:spPr>
        <p:txBody>
          <a:bodyPr vert="horz" lIns="91440" tIns="45720" rIns="91440" bIns="45720" rtlCol="0" anchor="t">
            <a:normAutofit/>
          </a:bodyPr>
          <a:lstStyle/>
          <a:p>
            <a:r>
              <a:rPr lang="en-US" sz="3600" dirty="0">
                <a:solidFill>
                  <a:schemeClr val="bg1"/>
                </a:solidFill>
              </a:rPr>
              <a:t>Using </a:t>
            </a:r>
            <a:r>
              <a:rPr lang="en-US" sz="3600" dirty="0" err="1">
                <a:solidFill>
                  <a:schemeClr val="bg1"/>
                </a:solidFill>
              </a:rPr>
              <a:t>Lebensohl</a:t>
            </a:r>
            <a:r>
              <a:rPr lang="en-US" sz="3600" dirty="0">
                <a:solidFill>
                  <a:schemeClr val="bg1"/>
                </a:solidFill>
              </a:rPr>
              <a:t> against pre-emptive weak 2s</a:t>
            </a:r>
            <a:br>
              <a:rPr lang="en-US" sz="3600" dirty="0">
                <a:solidFill>
                  <a:schemeClr val="bg1"/>
                </a:solidFill>
              </a:rPr>
            </a:br>
            <a:br>
              <a:rPr lang="en-US" sz="3600" dirty="0">
                <a:solidFill>
                  <a:schemeClr val="bg1"/>
                </a:solidFill>
              </a:rPr>
            </a:br>
            <a:r>
              <a:rPr lang="en-US" sz="2400" dirty="0">
                <a:solidFill>
                  <a:schemeClr val="bg1"/>
                </a:solidFill>
              </a:rPr>
              <a:t>When partner doubles a weak 2, and you have a good hand bid your suit directly at the 3 level: (2s)- </a:t>
            </a:r>
            <a:r>
              <a:rPr lang="en-US" sz="2400" dirty="0" err="1">
                <a:solidFill>
                  <a:schemeClr val="bg1"/>
                </a:solidFill>
              </a:rPr>
              <a:t>dbl</a:t>
            </a:r>
            <a:r>
              <a:rPr lang="en-US" sz="2400" dirty="0">
                <a:solidFill>
                  <a:schemeClr val="bg1"/>
                </a:solidFill>
              </a:rPr>
              <a:t>- (p) -3c</a:t>
            </a:r>
            <a:endParaRPr lang="en-US" sz="3600" kern="1200" dirty="0">
              <a:solidFill>
                <a:schemeClr val="bg1"/>
              </a:solidFill>
              <a:latin typeface="+mj-lt"/>
              <a:ea typeface="+mj-ea"/>
              <a:cs typeface="+mj-cs"/>
            </a:endParaRP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848850" y="5851505"/>
            <a:ext cx="2190750" cy="685800"/>
          </a:xfrm>
          <a:prstGeom prst="rect">
            <a:avLst/>
          </a:prstGeom>
        </p:spPr>
      </p:pic>
      <p:pic>
        <p:nvPicPr>
          <p:cNvPr id="19" name="Picture 18">
            <a:extLst>
              <a:ext uri="{FF2B5EF4-FFF2-40B4-BE49-F238E27FC236}">
                <a16:creationId xmlns:a16="http://schemas.microsoft.com/office/drawing/2014/main" id="{BCAF306F-5B61-49E3-90F7-3700BDE596B8}"/>
              </a:ext>
            </a:extLst>
          </p:cNvPr>
          <p:cNvPicPr>
            <a:picLocks noChangeAspect="1"/>
          </p:cNvPicPr>
          <p:nvPr/>
        </p:nvPicPr>
        <p:blipFill rotWithShape="1">
          <a:blip r:embed="rId4"/>
          <a:srcRect l="12414" t="42755" r="76336" b="28725"/>
          <a:stretch/>
        </p:blipFill>
        <p:spPr>
          <a:xfrm>
            <a:off x="6634839" y="1344392"/>
            <a:ext cx="2381264" cy="339398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32339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95000"/>
          </a:schemeClr>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3775" y="478232"/>
            <a:ext cx="5809306"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947446" y="1053711"/>
            <a:ext cx="4933490" cy="1424446"/>
          </a:xfrm>
        </p:spPr>
        <p:txBody>
          <a:bodyPr vert="horz" lIns="91440" tIns="45720" rIns="91440" bIns="45720" rtlCol="0" anchor="ctr">
            <a:normAutofit/>
          </a:bodyPr>
          <a:lstStyle/>
          <a:p>
            <a:r>
              <a:rPr lang="en-US" sz="4000">
                <a:solidFill>
                  <a:srgbClr val="FFFFFF"/>
                </a:solidFill>
              </a:rPr>
              <a:t>Partner opens 1nt…</a:t>
            </a:r>
          </a:p>
        </p:txBody>
      </p:sp>
      <p:cxnSp>
        <p:nvCxnSpPr>
          <p:cNvPr id="36" name="Straight Connector 35">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782" y="2639023"/>
            <a:ext cx="480060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981F1E-2EE0-44F9-979F-18A480832124}"/>
              </a:ext>
            </a:extLst>
          </p:cNvPr>
          <p:cNvSpPr txBox="1"/>
          <p:nvPr/>
        </p:nvSpPr>
        <p:spPr>
          <a:xfrm>
            <a:off x="947447" y="2799889"/>
            <a:ext cx="4933490" cy="2987543"/>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solidFill>
                  <a:srgbClr val="FFFFFF"/>
                </a:solidFill>
              </a:rPr>
              <a:t>You have the adjacent hand. Would you bid? Why would you bid?</a:t>
            </a:r>
          </a:p>
          <a:p>
            <a:pPr indent="-228600">
              <a:lnSpc>
                <a:spcPct val="90000"/>
              </a:lnSpc>
              <a:spcAft>
                <a:spcPts val="600"/>
              </a:spcAft>
              <a:buFont typeface="Arial" panose="020B0604020202020204" pitchFamily="34" charset="0"/>
              <a:buChar char="•"/>
            </a:pPr>
            <a:r>
              <a:rPr lang="en-US" sz="2200">
                <a:solidFill>
                  <a:srgbClr val="FFFFFF"/>
                </a:solidFill>
              </a:rPr>
              <a:t>What would you bid if partner opened 1nt and there was no interference?</a:t>
            </a:r>
          </a:p>
          <a:p>
            <a:pPr indent="-228600">
              <a:lnSpc>
                <a:spcPct val="90000"/>
              </a:lnSpc>
              <a:spcAft>
                <a:spcPts val="600"/>
              </a:spcAft>
              <a:buFont typeface="Arial" panose="020B0604020202020204" pitchFamily="34" charset="0"/>
              <a:buChar char="•"/>
            </a:pPr>
            <a:r>
              <a:rPr lang="en-US" sz="2200">
                <a:solidFill>
                  <a:srgbClr val="FFFFFF"/>
                </a:solidFill>
              </a:rPr>
              <a:t>What would you bid if partner opened 1nt and opponents bid 2♥ natural?</a:t>
            </a:r>
          </a:p>
        </p:txBody>
      </p:sp>
      <p:pic>
        <p:nvPicPr>
          <p:cNvPr id="12" name="Picture 11">
            <a:extLst>
              <a:ext uri="{FF2B5EF4-FFF2-40B4-BE49-F238E27FC236}">
                <a16:creationId xmlns:a16="http://schemas.microsoft.com/office/drawing/2014/main" id="{9193855D-5BDA-4A38-B1C3-F8C6D30FF791}"/>
              </a:ext>
            </a:extLst>
          </p:cNvPr>
          <p:cNvPicPr>
            <a:picLocks noChangeAspect="1"/>
          </p:cNvPicPr>
          <p:nvPr/>
        </p:nvPicPr>
        <p:blipFill rotWithShape="1">
          <a:blip r:embed="rId2"/>
          <a:srcRect l="50000" t="24722" r="32031" b="65278"/>
          <a:stretch/>
        </p:blipFill>
        <p:spPr>
          <a:xfrm>
            <a:off x="3925132" y="5524506"/>
            <a:ext cx="2308180" cy="722549"/>
          </a:xfrm>
          <a:prstGeom prst="rect">
            <a:avLst/>
          </a:prstGeom>
        </p:spPr>
      </p:pic>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3"/>
          <a:srcRect l="23593" t="38761" r="24219" b="18471"/>
          <a:stretch/>
        </p:blipFill>
        <p:spPr>
          <a:xfrm>
            <a:off x="525303" y="5323099"/>
            <a:ext cx="2234136" cy="1029878"/>
          </a:xfrm>
          <a:prstGeom prst="rect">
            <a:avLst/>
          </a:prstGeom>
        </p:spPr>
      </p:pic>
      <p:pic>
        <p:nvPicPr>
          <p:cNvPr id="9" name="Picture 8">
            <a:extLst>
              <a:ext uri="{FF2B5EF4-FFF2-40B4-BE49-F238E27FC236}">
                <a16:creationId xmlns:a16="http://schemas.microsoft.com/office/drawing/2014/main" id="{6A7032E4-BED6-4266-8F27-1062D314DE87}"/>
              </a:ext>
            </a:extLst>
          </p:cNvPr>
          <p:cNvPicPr>
            <a:picLocks noChangeAspect="1"/>
          </p:cNvPicPr>
          <p:nvPr/>
        </p:nvPicPr>
        <p:blipFill rotWithShape="1">
          <a:blip r:embed="rId4"/>
          <a:srcRect l="27637" t="56558" r="55308" b="27745"/>
          <a:stretch/>
        </p:blipFill>
        <p:spPr>
          <a:xfrm>
            <a:off x="6571820" y="2067339"/>
            <a:ext cx="5390936" cy="27928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18262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642996" y="4421278"/>
            <a:ext cx="10906008" cy="1265354"/>
          </a:xfrm>
        </p:spPr>
        <p:txBody>
          <a:bodyPr vert="horz" lIns="91440" tIns="45720" rIns="91440" bIns="45720" rtlCol="0" anchor="b">
            <a:normAutofit fontScale="90000"/>
          </a:bodyPr>
          <a:lstStyle/>
          <a:p>
            <a:pPr algn="ctr"/>
            <a:r>
              <a:rPr lang="en-US" sz="1500" dirty="0"/>
              <a:t>Using </a:t>
            </a:r>
            <a:r>
              <a:rPr lang="en-US" sz="1500" dirty="0" err="1"/>
              <a:t>Lebensohl</a:t>
            </a:r>
            <a:r>
              <a:rPr lang="en-US" sz="1500" dirty="0"/>
              <a:t> against pre-emptive weak 2s</a:t>
            </a:r>
            <a:br>
              <a:rPr lang="en-US" sz="1500" dirty="0"/>
            </a:br>
            <a:br>
              <a:rPr lang="en-US" sz="1500" dirty="0"/>
            </a:br>
            <a:r>
              <a:rPr lang="en-US" sz="1500" dirty="0"/>
              <a:t>If your suit is available at the 2 level then you can show the difference between </a:t>
            </a:r>
            <a:br>
              <a:rPr lang="en-US" sz="1500" dirty="0"/>
            </a:br>
            <a:r>
              <a:rPr lang="en-US" sz="1500" dirty="0"/>
              <a:t>a weak hand,</a:t>
            </a:r>
            <a:br>
              <a:rPr lang="en-US" sz="1500" dirty="0"/>
            </a:br>
            <a:r>
              <a:rPr lang="en-US" sz="1500" dirty="0"/>
              <a:t>a good hand with a 4-card suit,</a:t>
            </a:r>
            <a:br>
              <a:rPr lang="en-US" sz="1500" dirty="0"/>
            </a:br>
            <a:r>
              <a:rPr lang="en-US" sz="1500" dirty="0"/>
              <a:t>a good hand with a 5-card suit</a:t>
            </a:r>
          </a:p>
        </p:txBody>
      </p:sp>
      <p:pic>
        <p:nvPicPr>
          <p:cNvPr id="13" name="Picture 12">
            <a:extLst>
              <a:ext uri="{FF2B5EF4-FFF2-40B4-BE49-F238E27FC236}">
                <a16:creationId xmlns:a16="http://schemas.microsoft.com/office/drawing/2014/main" id="{8269B90E-C340-4829-8991-7EB337CEA980}"/>
              </a:ext>
            </a:extLst>
          </p:cNvPr>
          <p:cNvPicPr>
            <a:picLocks noChangeAspect="1"/>
          </p:cNvPicPr>
          <p:nvPr/>
        </p:nvPicPr>
        <p:blipFill rotWithShape="1">
          <a:blip r:embed="rId2"/>
          <a:srcRect l="12155" t="41835" r="76983" b="28725"/>
          <a:stretch/>
        </p:blipFill>
        <p:spPr>
          <a:xfrm>
            <a:off x="1008483" y="476573"/>
            <a:ext cx="2476035" cy="3774916"/>
          </a:xfrm>
          <a:prstGeom prst="rect">
            <a:avLst/>
          </a:prstGeom>
          <a:ln w="228600" cap="sq" cmpd="thickThin">
            <a:solidFill>
              <a:srgbClr val="000000"/>
            </a:solidFill>
            <a:prstDash val="solid"/>
            <a:miter lim="800000"/>
          </a:ln>
          <a:effectLst>
            <a:innerShdw blurRad="76200">
              <a:srgbClr val="000000"/>
            </a:innerShdw>
          </a:effectLst>
        </p:spPr>
      </p:pic>
      <p:pic>
        <p:nvPicPr>
          <p:cNvPr id="9" name="Content Placeholder 3">
            <a:extLst>
              <a:ext uri="{FF2B5EF4-FFF2-40B4-BE49-F238E27FC236}">
                <a16:creationId xmlns:a16="http://schemas.microsoft.com/office/drawing/2014/main" id="{ECE9A602-401F-46AB-A8B9-B8117A80C225}"/>
              </a:ext>
            </a:extLst>
          </p:cNvPr>
          <p:cNvPicPr>
            <a:picLocks noChangeAspect="1"/>
          </p:cNvPicPr>
          <p:nvPr/>
        </p:nvPicPr>
        <p:blipFill rotWithShape="1">
          <a:blip r:embed="rId3"/>
          <a:srcRect l="12092" t="41462" r="77112" b="29629"/>
          <a:stretch/>
        </p:blipFill>
        <p:spPr>
          <a:xfrm>
            <a:off x="4842902" y="476573"/>
            <a:ext cx="2506195" cy="3774916"/>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FABD1EAB-5A21-4002-B0EC-67F1E7C1846A}"/>
              </a:ext>
            </a:extLst>
          </p:cNvPr>
          <p:cNvPicPr>
            <a:picLocks noChangeAspect="1"/>
          </p:cNvPicPr>
          <p:nvPr/>
        </p:nvPicPr>
        <p:blipFill rotWithShape="1">
          <a:blip r:embed="rId4"/>
          <a:srcRect l="12213" t="42525" r="76531" b="28956"/>
          <a:stretch/>
        </p:blipFill>
        <p:spPr>
          <a:xfrm>
            <a:off x="8606030" y="476573"/>
            <a:ext cx="2648708" cy="3774916"/>
          </a:xfrm>
          <a:prstGeom prst="rect">
            <a:avLst/>
          </a:prstGeom>
          <a:ln w="228600" cap="sq" cmpd="thickThin">
            <a:solidFill>
              <a:srgbClr val="000000"/>
            </a:solidFill>
            <a:prstDash val="solid"/>
            <a:miter lim="800000"/>
          </a:ln>
          <a:effectLst>
            <a:innerShdw blurRad="76200">
              <a:srgbClr val="000000"/>
            </a:innerShdw>
          </a:effectLst>
        </p:spPr>
      </p:pic>
      <p:cxnSp>
        <p:nvCxnSpPr>
          <p:cNvPr id="34" name="Straight Connector 33">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FF4E2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5"/>
          <a:srcRect l="23593" t="38761" r="24219" b="18471"/>
          <a:stretch/>
        </p:blipFill>
        <p:spPr>
          <a:xfrm>
            <a:off x="122156" y="5778706"/>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6">
            <a:alphaModFix amt="70000"/>
          </a:blip>
          <a:srcRect l="50000" t="24722" r="32031" b="65278"/>
          <a:stretch/>
        </p:blipFill>
        <p:spPr>
          <a:xfrm>
            <a:off x="9848850" y="5851505"/>
            <a:ext cx="2190750" cy="685800"/>
          </a:xfrm>
          <a:prstGeom prst="rect">
            <a:avLst/>
          </a:prstGeom>
        </p:spPr>
      </p:pic>
    </p:spTree>
    <p:extLst>
      <p:ext uri="{BB962C8B-B14F-4D97-AF65-F5344CB8AC3E}">
        <p14:creationId xmlns:p14="http://schemas.microsoft.com/office/powerpoint/2010/main" val="2600991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5705E-C287-4B66-84BE-C5EB62FDDD5C}"/>
              </a:ext>
            </a:extLst>
          </p:cNvPr>
          <p:cNvPicPr>
            <a:picLocks noChangeAspect="1"/>
          </p:cNvPicPr>
          <p:nvPr/>
        </p:nvPicPr>
        <p:blipFill rotWithShape="1">
          <a:blip r:embed="rId2"/>
          <a:srcRect l="25549" t="21685" r="8188" b="16629"/>
          <a:stretch/>
        </p:blipFill>
        <p:spPr>
          <a:xfrm>
            <a:off x="909579" y="401935"/>
            <a:ext cx="10535494" cy="5516720"/>
          </a:xfrm>
          <a:prstGeom prst="rect">
            <a:avLst/>
          </a:prstGeom>
        </p:spPr>
      </p:pic>
      <p:pic>
        <p:nvPicPr>
          <p:cNvPr id="4" name="Picture 3">
            <a:extLst>
              <a:ext uri="{FF2B5EF4-FFF2-40B4-BE49-F238E27FC236}">
                <a16:creationId xmlns:a16="http://schemas.microsoft.com/office/drawing/2014/main" id="{DE2DA0E4-25F8-45EB-BF41-0EBE57D38C81}"/>
              </a:ext>
            </a:extLst>
          </p:cNvPr>
          <p:cNvPicPr>
            <a:picLocks noChangeAspect="1"/>
          </p:cNvPicPr>
          <p:nvPr/>
        </p:nvPicPr>
        <p:blipFill rotWithShape="1">
          <a:blip r:embed="rId3"/>
          <a:srcRect l="23593" t="38761" r="24219" b="18471"/>
          <a:stretch/>
        </p:blipFill>
        <p:spPr>
          <a:xfrm>
            <a:off x="182447" y="5627981"/>
            <a:ext cx="2234136" cy="1029878"/>
          </a:xfrm>
          <a:prstGeom prst="rect">
            <a:avLst/>
          </a:prstGeom>
        </p:spPr>
      </p:pic>
      <p:pic>
        <p:nvPicPr>
          <p:cNvPr id="5" name="Picture 4">
            <a:extLst>
              <a:ext uri="{FF2B5EF4-FFF2-40B4-BE49-F238E27FC236}">
                <a16:creationId xmlns:a16="http://schemas.microsoft.com/office/drawing/2014/main" id="{25F28558-1E85-4D7B-A03B-ABA23F8E5C77}"/>
              </a:ext>
            </a:extLst>
          </p:cNvPr>
          <p:cNvPicPr>
            <a:picLocks noChangeAspect="1"/>
          </p:cNvPicPr>
          <p:nvPr/>
        </p:nvPicPr>
        <p:blipFill rotWithShape="1">
          <a:blip r:embed="rId4">
            <a:alphaModFix amt="70000"/>
          </a:blip>
          <a:srcRect l="50000" t="24722" r="32031" b="65278"/>
          <a:stretch/>
        </p:blipFill>
        <p:spPr>
          <a:xfrm>
            <a:off x="9848850" y="5831409"/>
            <a:ext cx="2190750" cy="685800"/>
          </a:xfrm>
          <a:prstGeom prst="rect">
            <a:avLst/>
          </a:prstGeom>
        </p:spPr>
      </p:pic>
    </p:spTree>
    <p:extLst>
      <p:ext uri="{BB962C8B-B14F-4D97-AF65-F5344CB8AC3E}">
        <p14:creationId xmlns:p14="http://schemas.microsoft.com/office/powerpoint/2010/main" val="142205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DBBAC-CD73-4E4E-B4CA-0B31B8C634B7}"/>
              </a:ext>
            </a:extLst>
          </p:cNvPr>
          <p:cNvPicPr>
            <a:picLocks noChangeAspect="1"/>
          </p:cNvPicPr>
          <p:nvPr/>
        </p:nvPicPr>
        <p:blipFill rotWithShape="1">
          <a:blip r:embed="rId2">
            <a:alphaModFix/>
          </a:blip>
          <a:srcRect l="23593" t="38761" r="24219" b="18471"/>
          <a:stretch/>
        </p:blipFill>
        <p:spPr>
          <a:xfrm>
            <a:off x="4784561" y="4547662"/>
            <a:ext cx="6106319" cy="1882068"/>
          </a:xfrm>
          <a:prstGeom prst="rect">
            <a:avLst/>
          </a:prstGeom>
        </p:spPr>
      </p:pic>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5"/>
            <a:ext cx="7129272" cy="5467935"/>
          </a:xfrm>
        </p:spPr>
        <p:txBody>
          <a:bodyPr anchor="b">
            <a:normAutofit/>
          </a:bodyPr>
          <a:lstStyle/>
          <a:p>
            <a:pPr algn="ctr"/>
            <a:r>
              <a:rPr lang="en-ZA" sz="5000" dirty="0"/>
              <a:t>Thank you for attending, I hope you will be able to use </a:t>
            </a:r>
            <a:r>
              <a:rPr lang="en-ZA" sz="5000" dirty="0" err="1"/>
              <a:t>Lebensohl</a:t>
            </a:r>
            <a:r>
              <a:rPr lang="en-ZA" sz="5000" dirty="0"/>
              <a:t> and a big thank you to Personal Trust for sponsoring this lecture</a:t>
            </a:r>
            <a:br>
              <a:rPr lang="en-ZA" sz="5000" dirty="0"/>
            </a:b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3"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pic>
        <p:nvPicPr>
          <p:cNvPr id="17" name="Picture 16">
            <a:extLst>
              <a:ext uri="{FF2B5EF4-FFF2-40B4-BE49-F238E27FC236}">
                <a16:creationId xmlns:a16="http://schemas.microsoft.com/office/drawing/2014/main" id="{BDF9B2F4-874D-4A39-A63B-A87A6341C665}"/>
              </a:ext>
            </a:extLst>
          </p:cNvPr>
          <p:cNvPicPr>
            <a:picLocks noChangeAspect="1"/>
          </p:cNvPicPr>
          <p:nvPr/>
        </p:nvPicPr>
        <p:blipFill rotWithShape="1">
          <a:blip r:embed="rId4"/>
          <a:srcRect l="50000" t="24722" r="32031" b="65278"/>
          <a:stretch/>
        </p:blipFill>
        <p:spPr>
          <a:xfrm>
            <a:off x="9723083" y="143160"/>
            <a:ext cx="2190750" cy="685800"/>
          </a:xfrm>
          <a:prstGeom prst="rect">
            <a:avLst/>
          </a:prstGeom>
        </p:spPr>
      </p:pic>
    </p:spTree>
    <p:extLst>
      <p:ext uri="{BB962C8B-B14F-4D97-AF65-F5344CB8AC3E}">
        <p14:creationId xmlns:p14="http://schemas.microsoft.com/office/powerpoint/2010/main" val="2900283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4357" cy="434340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100669" y="1031353"/>
            <a:ext cx="7736255" cy="3651179"/>
          </a:xfrm>
        </p:spPr>
        <p:txBody>
          <a:bodyPr vert="horz" lIns="91440" tIns="45720" rIns="91440" bIns="45720" rtlCol="0" anchor="ctr">
            <a:normAutofit fontScale="90000"/>
          </a:bodyPr>
          <a:lstStyle/>
          <a:p>
            <a:r>
              <a:rPr lang="en-US" sz="3600" kern="1200" dirty="0">
                <a:solidFill>
                  <a:srgbClr val="FFFFFF"/>
                </a:solidFill>
                <a:latin typeface="+mj-lt"/>
                <a:ea typeface="+mj-ea"/>
                <a:cs typeface="+mj-cs"/>
              </a:rPr>
              <a:t>Alternative way to deal with opponent's artificial bids that show both majors (2c):</a:t>
            </a:r>
            <a:br>
              <a:rPr lang="en-US" sz="2100" kern="1200" dirty="0">
                <a:solidFill>
                  <a:srgbClr val="FFFFFF"/>
                </a:solidFill>
                <a:latin typeface="+mj-lt"/>
                <a:ea typeface="+mj-ea"/>
                <a:cs typeface="+mj-cs"/>
              </a:rPr>
            </a:br>
            <a:r>
              <a:rPr lang="en-US" sz="2100" kern="1200" dirty="0">
                <a:solidFill>
                  <a:srgbClr val="FFFFFF"/>
                </a:solidFill>
                <a:latin typeface="+mj-lt"/>
                <a:ea typeface="+mj-ea"/>
                <a:cs typeface="+mj-cs"/>
              </a:rPr>
              <a:t>2d: to play</a:t>
            </a:r>
            <a:br>
              <a:rPr lang="en-US" sz="2100" kern="1200" dirty="0">
                <a:solidFill>
                  <a:srgbClr val="FFFFFF"/>
                </a:solidFill>
                <a:latin typeface="+mj-lt"/>
                <a:ea typeface="+mj-ea"/>
                <a:cs typeface="+mj-cs"/>
              </a:rPr>
            </a:br>
            <a:r>
              <a:rPr lang="en-US" sz="2100" kern="1200" dirty="0">
                <a:solidFill>
                  <a:srgbClr val="FFFFFF"/>
                </a:solidFill>
                <a:latin typeface="+mj-lt"/>
                <a:ea typeface="+mj-ea"/>
                <a:cs typeface="+mj-cs"/>
              </a:rPr>
              <a:t>2nt is still </a:t>
            </a:r>
            <a:r>
              <a:rPr lang="en-US" sz="2100" kern="1200" dirty="0" err="1">
                <a:solidFill>
                  <a:srgbClr val="FFFFFF"/>
                </a:solidFill>
                <a:latin typeface="+mj-lt"/>
                <a:ea typeface="+mj-ea"/>
                <a:cs typeface="+mj-cs"/>
              </a:rPr>
              <a:t>lebensohl</a:t>
            </a:r>
            <a:r>
              <a:rPr lang="en-US" sz="2100" kern="1200" dirty="0">
                <a:solidFill>
                  <a:srgbClr val="FFFFFF"/>
                </a:solidFill>
                <a:latin typeface="+mj-lt"/>
                <a:ea typeface="+mj-ea"/>
                <a:cs typeface="+mj-cs"/>
              </a:rPr>
              <a:t> to have partner transfer into clubs to pass or if you bid one of the majors it shows game going values with stoppers in that Major asking for stoppers in the other Major</a:t>
            </a:r>
            <a:br>
              <a:rPr lang="en-US" sz="2100" kern="1200" dirty="0">
                <a:solidFill>
                  <a:srgbClr val="FFFFFF"/>
                </a:solidFill>
                <a:latin typeface="+mj-lt"/>
                <a:ea typeface="+mj-ea"/>
                <a:cs typeface="+mj-cs"/>
              </a:rPr>
            </a:br>
            <a:r>
              <a:rPr lang="en-US" sz="2100" kern="1200" dirty="0">
                <a:solidFill>
                  <a:srgbClr val="FFFFFF"/>
                </a:solidFill>
                <a:latin typeface="+mj-lt"/>
                <a:ea typeface="+mj-ea"/>
                <a:cs typeface="+mj-cs"/>
              </a:rPr>
              <a:t>3d: forcing showing d</a:t>
            </a:r>
            <a:br>
              <a:rPr lang="en-US" sz="2100" kern="1200" dirty="0">
                <a:solidFill>
                  <a:srgbClr val="FFFFFF"/>
                </a:solidFill>
                <a:latin typeface="+mj-lt"/>
                <a:ea typeface="+mj-ea"/>
                <a:cs typeface="+mj-cs"/>
              </a:rPr>
            </a:br>
            <a:r>
              <a:rPr lang="en-US" sz="2100" kern="1200" dirty="0">
                <a:solidFill>
                  <a:srgbClr val="FFFFFF"/>
                </a:solidFill>
                <a:latin typeface="+mj-lt"/>
                <a:ea typeface="+mj-ea"/>
                <a:cs typeface="+mj-cs"/>
              </a:rPr>
              <a:t>2h: both minors (better clubs) p to choose best minor</a:t>
            </a:r>
            <a:br>
              <a:rPr lang="en-US" sz="2100" kern="1200" dirty="0">
                <a:solidFill>
                  <a:srgbClr val="FFFFFF"/>
                </a:solidFill>
                <a:latin typeface="+mj-lt"/>
                <a:ea typeface="+mj-ea"/>
                <a:cs typeface="+mj-cs"/>
              </a:rPr>
            </a:br>
            <a:r>
              <a:rPr lang="en-US" sz="2100" kern="1200" dirty="0">
                <a:solidFill>
                  <a:srgbClr val="FFFFFF"/>
                </a:solidFill>
                <a:latin typeface="+mj-lt"/>
                <a:ea typeface="+mj-ea"/>
                <a:cs typeface="+mj-cs"/>
              </a:rPr>
              <a:t>2s: both minors (better diamonds) p to choose best minor</a:t>
            </a:r>
            <a:br>
              <a:rPr lang="en-US" sz="2100" kern="1200" dirty="0">
                <a:solidFill>
                  <a:srgbClr val="FFFFFF"/>
                </a:solidFill>
                <a:latin typeface="+mj-lt"/>
                <a:ea typeface="+mj-ea"/>
                <a:cs typeface="+mj-cs"/>
              </a:rPr>
            </a:br>
            <a:r>
              <a:rPr lang="en-US" sz="2100" kern="1200" dirty="0">
                <a:solidFill>
                  <a:srgbClr val="FFFFFF"/>
                </a:solidFill>
                <a:latin typeface="+mj-lt"/>
                <a:ea typeface="+mj-ea"/>
                <a:cs typeface="+mj-cs"/>
              </a:rPr>
              <a:t>3h: Heart shortage both minors</a:t>
            </a:r>
            <a:br>
              <a:rPr lang="en-US" sz="2100" kern="1200" dirty="0">
                <a:solidFill>
                  <a:srgbClr val="FFFFFF"/>
                </a:solidFill>
                <a:latin typeface="+mj-lt"/>
                <a:ea typeface="+mj-ea"/>
                <a:cs typeface="+mj-cs"/>
              </a:rPr>
            </a:br>
            <a:r>
              <a:rPr lang="en-US" sz="2100" kern="1200" dirty="0">
                <a:solidFill>
                  <a:srgbClr val="FFFFFF"/>
                </a:solidFill>
                <a:latin typeface="+mj-lt"/>
                <a:ea typeface="+mj-ea"/>
                <a:cs typeface="+mj-cs"/>
              </a:rPr>
              <a:t>3s: spade shortage both minors</a:t>
            </a:r>
            <a:br>
              <a:rPr lang="en-US" sz="2100" kern="1200" dirty="0">
                <a:solidFill>
                  <a:srgbClr val="FFFFFF"/>
                </a:solidFill>
                <a:latin typeface="+mj-lt"/>
                <a:ea typeface="+mj-ea"/>
                <a:cs typeface="+mj-cs"/>
              </a:rPr>
            </a:br>
            <a:r>
              <a:rPr lang="en-US" sz="2100" kern="1200" dirty="0">
                <a:solidFill>
                  <a:srgbClr val="FFFFFF"/>
                </a:solidFill>
                <a:latin typeface="+mj-lt"/>
                <a:ea typeface="+mj-ea"/>
                <a:cs typeface="+mj-cs"/>
              </a:rPr>
              <a:t>3nt: values but not necessarily have stoppers in the majors</a:t>
            </a:r>
            <a:br>
              <a:rPr lang="en-US" sz="2100" kern="1200" dirty="0">
                <a:solidFill>
                  <a:srgbClr val="FFFFFF"/>
                </a:solidFill>
                <a:latin typeface="+mj-lt"/>
                <a:ea typeface="+mj-ea"/>
                <a:cs typeface="+mj-cs"/>
              </a:rPr>
            </a:br>
            <a:r>
              <a:rPr lang="en-US" sz="2100" kern="1200" dirty="0" err="1">
                <a:solidFill>
                  <a:srgbClr val="FFFFFF"/>
                </a:solidFill>
                <a:latin typeface="+mj-lt"/>
                <a:ea typeface="+mj-ea"/>
                <a:cs typeface="+mj-cs"/>
              </a:rPr>
              <a:t>dbl</a:t>
            </a:r>
            <a:r>
              <a:rPr lang="en-US" sz="2100" kern="1200" dirty="0">
                <a:solidFill>
                  <a:srgbClr val="FFFFFF"/>
                </a:solidFill>
                <a:latin typeface="+mj-lt"/>
                <a:ea typeface="+mj-ea"/>
                <a:cs typeface="+mj-cs"/>
              </a:rPr>
              <a:t>: balanced hand with values and no real direction but the hand belongs to us – afterwards all other doubles are for penalties</a:t>
            </a:r>
            <a:br>
              <a:rPr lang="en-US" sz="2100" kern="1200" dirty="0">
                <a:solidFill>
                  <a:srgbClr val="FFFFFF"/>
                </a:solidFill>
                <a:latin typeface="+mj-lt"/>
                <a:ea typeface="+mj-ea"/>
                <a:cs typeface="+mj-cs"/>
              </a:rPr>
            </a:br>
            <a:endParaRPr lang="en-US" sz="2100" kern="1200" dirty="0">
              <a:solidFill>
                <a:srgbClr val="FFFFFF"/>
              </a:solidFill>
              <a:latin typeface="+mj-lt"/>
              <a:ea typeface="+mj-ea"/>
              <a:cs typeface="+mj-cs"/>
            </a:endParaRPr>
          </a:p>
        </p:txBody>
      </p:sp>
      <p:sp>
        <p:nvSpPr>
          <p:cNvPr id="25" name="Rectangle 24">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2102827"/>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Rectangle 26">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 y="4932939"/>
            <a:ext cx="11277601" cy="146614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9" name="Rectangle 28">
            <a:extLst>
              <a:ext uri="{FF2B5EF4-FFF2-40B4-BE49-F238E27FC236}">
                <a16:creationId xmlns:a16="http://schemas.microsoft.com/office/drawing/2014/main" id="{42280AB2-77A5-4CB7-AF7D-1795CA8DC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728167"/>
            <a:ext cx="2115455" cy="206545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9663594" y="488443"/>
            <a:ext cx="1881962"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9680351" y="1867248"/>
            <a:ext cx="1965689" cy="685800"/>
          </a:xfrm>
          <a:prstGeom prst="rect">
            <a:avLst/>
          </a:prstGeom>
        </p:spPr>
      </p:pic>
      <p:pic>
        <p:nvPicPr>
          <p:cNvPr id="4" name="Picture 3">
            <a:extLst>
              <a:ext uri="{FF2B5EF4-FFF2-40B4-BE49-F238E27FC236}">
                <a16:creationId xmlns:a16="http://schemas.microsoft.com/office/drawing/2014/main" id="{1CCF3F5F-D459-473E-9E05-498EAA2CA83F}"/>
              </a:ext>
            </a:extLst>
          </p:cNvPr>
          <p:cNvPicPr>
            <a:picLocks noChangeAspect="1"/>
          </p:cNvPicPr>
          <p:nvPr/>
        </p:nvPicPr>
        <p:blipFill rotWithShape="1">
          <a:blip r:embed="rId4"/>
          <a:srcRect l="10385" t="44688" r="65384" b="43297"/>
          <a:stretch/>
        </p:blipFill>
        <p:spPr>
          <a:xfrm>
            <a:off x="542610" y="5007441"/>
            <a:ext cx="4722409" cy="1317136"/>
          </a:xfrm>
          <a:prstGeom prst="rect">
            <a:avLst/>
          </a:prstGeom>
        </p:spPr>
      </p:pic>
      <p:sp>
        <p:nvSpPr>
          <p:cNvPr id="5" name="TextBox 4">
            <a:extLst>
              <a:ext uri="{FF2B5EF4-FFF2-40B4-BE49-F238E27FC236}">
                <a16:creationId xmlns:a16="http://schemas.microsoft.com/office/drawing/2014/main" id="{91001E27-BC88-43D5-B377-12D00507761B}"/>
              </a:ext>
            </a:extLst>
          </p:cNvPr>
          <p:cNvSpPr txBox="1"/>
          <p:nvPr/>
        </p:nvSpPr>
        <p:spPr>
          <a:xfrm>
            <a:off x="5617029" y="5076098"/>
            <a:ext cx="5538654" cy="1200329"/>
          </a:xfrm>
          <a:prstGeom prst="rect">
            <a:avLst/>
          </a:prstGeom>
          <a:noFill/>
        </p:spPr>
        <p:txBody>
          <a:bodyPr wrap="square" rtlCol="0">
            <a:spAutoFit/>
          </a:bodyPr>
          <a:lstStyle/>
          <a:p>
            <a:r>
              <a:rPr lang="en-ZA" dirty="0"/>
              <a:t>You showed both minors, partner chooses clubs, if you had a weak hand you could pass but with some stoppers in hearts and game going values you bid 3h, if partner has spade stoppers they bid them. </a:t>
            </a:r>
          </a:p>
        </p:txBody>
      </p:sp>
    </p:spTree>
    <p:extLst>
      <p:ext uri="{BB962C8B-B14F-4D97-AF65-F5344CB8AC3E}">
        <p14:creationId xmlns:p14="http://schemas.microsoft.com/office/powerpoint/2010/main" val="370121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91487"/>
            <a:ext cx="4333875" cy="6690313"/>
          </a:xfrm>
        </p:spPr>
        <p:txBody>
          <a:bodyPr vert="horz" lIns="91440" tIns="45720" rIns="91440" bIns="45720" rtlCol="0" anchor="t">
            <a:normAutofit/>
          </a:bodyPr>
          <a:lstStyle/>
          <a:p>
            <a:r>
              <a:rPr lang="en-US" sz="3100" kern="1200" dirty="0">
                <a:solidFill>
                  <a:schemeClr val="bg1"/>
                </a:solidFill>
                <a:latin typeface="+mj-lt"/>
                <a:ea typeface="+mj-ea"/>
                <a:cs typeface="+mj-cs"/>
              </a:rPr>
              <a:t>What can you do to show the difference between these two hands if the bidding has gone:</a:t>
            </a:r>
            <a:br>
              <a:rPr lang="en-US" sz="3100" kern="1200" dirty="0">
                <a:solidFill>
                  <a:schemeClr val="bg1"/>
                </a:solidFill>
                <a:latin typeface="+mj-lt"/>
                <a:ea typeface="+mj-ea"/>
                <a:cs typeface="+mj-cs"/>
              </a:rPr>
            </a:br>
            <a:br>
              <a:rPr lang="en-US" sz="3100" kern="1200" dirty="0">
                <a:solidFill>
                  <a:schemeClr val="bg1"/>
                </a:solidFill>
                <a:latin typeface="+mj-lt"/>
                <a:ea typeface="+mj-ea"/>
                <a:cs typeface="+mj-cs"/>
              </a:rPr>
            </a:br>
            <a:r>
              <a:rPr lang="en-US" sz="3100" kern="1200" dirty="0">
                <a:solidFill>
                  <a:schemeClr val="bg1"/>
                </a:solidFill>
                <a:latin typeface="+mj-lt"/>
                <a:ea typeface="+mj-ea"/>
                <a:cs typeface="+mj-cs"/>
              </a:rPr>
              <a:t>1NT – (2h) -?</a:t>
            </a:r>
            <a:br>
              <a:rPr lang="en-US" sz="3100" kern="1200" dirty="0">
                <a:solidFill>
                  <a:schemeClr val="bg1"/>
                </a:solidFill>
                <a:latin typeface="+mj-lt"/>
                <a:ea typeface="+mj-ea"/>
                <a:cs typeface="+mj-cs"/>
              </a:rPr>
            </a:br>
            <a:br>
              <a:rPr lang="en-US" sz="3100" kern="1200" dirty="0">
                <a:solidFill>
                  <a:schemeClr val="bg1"/>
                </a:solidFill>
                <a:latin typeface="+mj-lt"/>
                <a:ea typeface="+mj-ea"/>
                <a:cs typeface="+mj-cs"/>
              </a:rPr>
            </a:br>
            <a:r>
              <a:rPr lang="en-US" sz="3100" kern="1200" dirty="0">
                <a:solidFill>
                  <a:schemeClr val="bg1"/>
                </a:solidFill>
                <a:latin typeface="+mj-lt"/>
                <a:ea typeface="+mj-ea"/>
                <a:cs typeface="+mj-cs"/>
              </a:rPr>
              <a:t>How do you show the difference between a good hand and a hand that just wants to compete</a:t>
            </a:r>
            <a:endParaRPr lang="en-US" sz="2800" kern="1200" dirty="0">
              <a:solidFill>
                <a:schemeClr val="bg1"/>
              </a:solidFill>
              <a:latin typeface="+mj-lt"/>
              <a:ea typeface="+mj-ea"/>
              <a:cs typeface="+mj-cs"/>
            </a:endParaRPr>
          </a:p>
        </p:txBody>
      </p:sp>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2"/>
          <a:srcRect l="23593" t="38761" r="24219" b="18471"/>
          <a:stretch/>
        </p:blipFill>
        <p:spPr>
          <a:xfrm>
            <a:off x="114300" y="5985337"/>
            <a:ext cx="1694622" cy="781176"/>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3">
            <a:alphaModFix amt="70000"/>
          </a:blip>
          <a:srcRect l="50000" t="24722" r="32031" b="65278"/>
          <a:stretch/>
        </p:blipFill>
        <p:spPr>
          <a:xfrm>
            <a:off x="2333625" y="5985337"/>
            <a:ext cx="2190750" cy="685800"/>
          </a:xfrm>
          <a:prstGeom prst="rect">
            <a:avLst/>
          </a:prstGeom>
        </p:spPr>
      </p:pic>
      <p:pic>
        <p:nvPicPr>
          <p:cNvPr id="10" name="Picture 9">
            <a:extLst>
              <a:ext uri="{FF2B5EF4-FFF2-40B4-BE49-F238E27FC236}">
                <a16:creationId xmlns:a16="http://schemas.microsoft.com/office/drawing/2014/main" id="{6A7032E4-BED6-4266-8F27-1062D314DE87}"/>
              </a:ext>
            </a:extLst>
          </p:cNvPr>
          <p:cNvPicPr>
            <a:picLocks noChangeAspect="1"/>
          </p:cNvPicPr>
          <p:nvPr/>
        </p:nvPicPr>
        <p:blipFill rotWithShape="1">
          <a:blip r:embed="rId4"/>
          <a:srcRect l="28276" t="57032" r="55796" b="28963"/>
          <a:stretch/>
        </p:blipFill>
        <p:spPr>
          <a:xfrm>
            <a:off x="5757657" y="3864794"/>
            <a:ext cx="5032188" cy="2490658"/>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3E6DC8CC-8236-4E44-9D87-0395B35ECD4A}"/>
              </a:ext>
            </a:extLst>
          </p:cNvPr>
          <p:cNvPicPr>
            <a:picLocks noChangeAspect="1"/>
          </p:cNvPicPr>
          <p:nvPr/>
        </p:nvPicPr>
        <p:blipFill rotWithShape="1">
          <a:blip r:embed="rId5"/>
          <a:srcRect l="29457" t="56562" r="52450" b="28132"/>
          <a:stretch/>
        </p:blipFill>
        <p:spPr>
          <a:xfrm>
            <a:off x="5757657" y="598623"/>
            <a:ext cx="5032188" cy="239458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9212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Partner opens 1nt…</a:t>
            </a:r>
          </a:p>
        </p:txBody>
      </p:sp>
      <p:cxnSp>
        <p:nvCxnSpPr>
          <p:cNvPr id="43" name="Straight Connector 4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981F1E-2EE0-44F9-979F-18A480832124}"/>
              </a:ext>
            </a:extLst>
          </p:cNvPr>
          <p:cNvSpPr txBox="1"/>
          <p:nvPr/>
        </p:nvSpPr>
        <p:spPr>
          <a:xfrm>
            <a:off x="593610" y="2121763"/>
            <a:ext cx="3822192" cy="3773010"/>
          </a:xfrm>
          <a:prstGeom prst="rect">
            <a:avLst/>
          </a:prstGeom>
        </p:spPr>
        <p:txBody>
          <a:bodyPr vert="horz" lIns="91440" tIns="45720" rIns="91440" bIns="45720" rtlCol="0">
            <a:normAutofit/>
          </a:bodyPr>
          <a:lstStyle/>
          <a:p>
            <a:pPr indent="-228600">
              <a:lnSpc>
                <a:spcPct val="90000"/>
              </a:lnSpc>
              <a:buFont typeface="Arial" panose="020B0604020202020204" pitchFamily="34" charset="0"/>
              <a:buChar char="•"/>
            </a:pPr>
            <a:r>
              <a:rPr lang="en-US" sz="2000">
                <a:solidFill>
                  <a:schemeClr val="bg1"/>
                </a:solidFill>
              </a:rPr>
              <a:t>You plan to stayman but East gets in your way and bids 2 diamonds.</a:t>
            </a:r>
          </a:p>
          <a:p>
            <a:pPr indent="-228600">
              <a:lnSpc>
                <a:spcPct val="90000"/>
              </a:lnSpc>
              <a:buFont typeface="Arial" panose="020B0604020202020204" pitchFamily="34" charset="0"/>
              <a:buChar char="•"/>
            </a:pPr>
            <a:r>
              <a:rPr lang="en-US" sz="2000">
                <a:solidFill>
                  <a:schemeClr val="bg1"/>
                </a:solidFill>
              </a:rPr>
              <a:t>You don’t have diamond stoppers so you cant gamble 3nt.</a:t>
            </a:r>
          </a:p>
          <a:p>
            <a:pPr indent="-228600">
              <a:lnSpc>
                <a:spcPct val="90000"/>
              </a:lnSpc>
              <a:buFont typeface="Arial" panose="020B0604020202020204" pitchFamily="34" charset="0"/>
              <a:buChar char="•"/>
            </a:pPr>
            <a:r>
              <a:rPr lang="en-US" sz="2000">
                <a:solidFill>
                  <a:schemeClr val="bg1"/>
                </a:solidFill>
              </a:rPr>
              <a:t>If you cue bid 3d you might miss your heart fit and what do you do if partner bids 3 spades? </a:t>
            </a:r>
          </a:p>
          <a:p>
            <a:pPr indent="-228600">
              <a:lnSpc>
                <a:spcPct val="90000"/>
              </a:lnSpc>
              <a:buFont typeface="Arial" panose="020B0604020202020204" pitchFamily="34" charset="0"/>
              <a:buChar char="•"/>
            </a:pPr>
            <a:r>
              <a:rPr lang="en-US" sz="2000">
                <a:solidFill>
                  <a:schemeClr val="bg1"/>
                </a:solidFill>
              </a:rPr>
              <a:t>You still don’t know about the diamond stoppers? What about double? If you double and partner bids 2 spades then what do you do? And is double for penalties?</a:t>
            </a:r>
          </a:p>
          <a:p>
            <a:pPr indent="-228600">
              <a:lnSpc>
                <a:spcPct val="90000"/>
              </a:lnSpc>
              <a:spcAft>
                <a:spcPts val="600"/>
              </a:spcAft>
              <a:buFont typeface="Arial" panose="020B0604020202020204" pitchFamily="34" charset="0"/>
              <a:buChar char="•"/>
            </a:pPr>
            <a:endParaRPr lang="en-US" sz="2000">
              <a:solidFill>
                <a:schemeClr val="bg1"/>
              </a:solidFill>
            </a:endParaRPr>
          </a:p>
        </p:txBody>
      </p:sp>
      <p:pic>
        <p:nvPicPr>
          <p:cNvPr id="12" name="Picture 11">
            <a:extLst>
              <a:ext uri="{FF2B5EF4-FFF2-40B4-BE49-F238E27FC236}">
                <a16:creationId xmlns:a16="http://schemas.microsoft.com/office/drawing/2014/main" id="{9193855D-5BDA-4A38-B1C3-F8C6D30FF791}"/>
              </a:ext>
            </a:extLst>
          </p:cNvPr>
          <p:cNvPicPr>
            <a:picLocks noChangeAspect="1"/>
          </p:cNvPicPr>
          <p:nvPr/>
        </p:nvPicPr>
        <p:blipFill rotWithShape="1">
          <a:blip r:embed="rId2"/>
          <a:srcRect l="50000" t="24722" r="32031" b="65278"/>
          <a:stretch/>
        </p:blipFill>
        <p:spPr>
          <a:xfrm>
            <a:off x="9866067" y="120426"/>
            <a:ext cx="2308180" cy="722549"/>
          </a:xfrm>
          <a:prstGeom prst="rect">
            <a:avLst/>
          </a:prstGeom>
        </p:spPr>
      </p:pic>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3"/>
          <a:srcRect l="23593" t="38761" r="24219" b="18471"/>
          <a:stretch/>
        </p:blipFill>
        <p:spPr>
          <a:xfrm>
            <a:off x="9866067" y="5707696"/>
            <a:ext cx="2234136" cy="1029878"/>
          </a:xfrm>
          <a:prstGeom prst="rect">
            <a:avLst/>
          </a:prstGeom>
        </p:spPr>
      </p:pic>
      <p:pic>
        <p:nvPicPr>
          <p:cNvPr id="14" name="Picture 13">
            <a:extLst>
              <a:ext uri="{FF2B5EF4-FFF2-40B4-BE49-F238E27FC236}">
                <a16:creationId xmlns:a16="http://schemas.microsoft.com/office/drawing/2014/main" id="{6FB9BDDF-9CAE-466A-BDA5-D59BBCA193DE}"/>
              </a:ext>
            </a:extLst>
          </p:cNvPr>
          <p:cNvPicPr>
            <a:picLocks noChangeAspect="1"/>
          </p:cNvPicPr>
          <p:nvPr/>
        </p:nvPicPr>
        <p:blipFill rotWithShape="1">
          <a:blip r:embed="rId4"/>
          <a:srcRect l="27977" t="57121" r="56103" b="29011"/>
          <a:stretch/>
        </p:blipFill>
        <p:spPr>
          <a:xfrm>
            <a:off x="5506212" y="1787131"/>
            <a:ext cx="5981700" cy="292966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74647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ED8DDB2-695D-4B64-BC17-82FC6C2E47D4}"/>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dirty="0"/>
              <a:t>If opposition interferes over our NT, we need a way to differentiate between bids that are:</a:t>
            </a:r>
          </a:p>
          <a:p>
            <a:pPr marL="4114800" lvl="8" indent="-228600">
              <a:lnSpc>
                <a:spcPct val="90000"/>
              </a:lnSpc>
              <a:spcAft>
                <a:spcPts val="600"/>
              </a:spcAft>
              <a:buFont typeface="Arial" panose="020B0604020202020204" pitchFamily="34" charset="0"/>
              <a:buChar char="•"/>
            </a:pPr>
            <a:r>
              <a:rPr lang="en-US" sz="1900" dirty="0"/>
              <a:t>Forcing</a:t>
            </a:r>
          </a:p>
          <a:p>
            <a:pPr marL="4114800" lvl="8" indent="-228600">
              <a:lnSpc>
                <a:spcPct val="90000"/>
              </a:lnSpc>
              <a:spcAft>
                <a:spcPts val="600"/>
              </a:spcAft>
              <a:buFont typeface="Arial" panose="020B0604020202020204" pitchFamily="34" charset="0"/>
              <a:buChar char="•"/>
            </a:pPr>
            <a:r>
              <a:rPr lang="en-US" sz="1900" dirty="0"/>
              <a:t>Non-forcing</a:t>
            </a:r>
          </a:p>
          <a:p>
            <a:pPr marL="4114800" lvl="8" indent="-228600">
              <a:lnSpc>
                <a:spcPct val="90000"/>
              </a:lnSpc>
              <a:spcAft>
                <a:spcPts val="600"/>
              </a:spcAft>
              <a:buFont typeface="Arial" panose="020B0604020202020204" pitchFamily="34" charset="0"/>
              <a:buChar char="•"/>
            </a:pPr>
            <a:r>
              <a:rPr lang="en-US" sz="1900" dirty="0"/>
              <a:t>Invitational</a:t>
            </a:r>
          </a:p>
          <a:p>
            <a:pPr marL="4114800" lvl="8" indent="-228600">
              <a:lnSpc>
                <a:spcPct val="90000"/>
              </a:lnSpc>
              <a:spcAft>
                <a:spcPts val="600"/>
              </a:spcAft>
              <a:buFont typeface="Arial" panose="020B0604020202020204" pitchFamily="34" charset="0"/>
              <a:buChar char="•"/>
            </a:pPr>
            <a:r>
              <a:rPr lang="en-US" sz="1900" dirty="0"/>
              <a:t>Bids that ask partner about 4 card Major suits</a:t>
            </a:r>
          </a:p>
          <a:p>
            <a:pPr marL="4114800" lvl="8" indent="-228600">
              <a:lnSpc>
                <a:spcPct val="90000"/>
              </a:lnSpc>
              <a:spcAft>
                <a:spcPts val="600"/>
              </a:spcAft>
              <a:buFont typeface="Arial" panose="020B0604020202020204" pitchFamily="34" charset="0"/>
              <a:buChar char="•"/>
            </a:pPr>
            <a:r>
              <a:rPr lang="en-US" sz="1900" dirty="0"/>
              <a:t>Bids that show stoppers</a:t>
            </a:r>
          </a:p>
          <a:p>
            <a:pPr marL="4114800" lvl="8" indent="-228600">
              <a:lnSpc>
                <a:spcPct val="90000"/>
              </a:lnSpc>
              <a:spcAft>
                <a:spcPts val="600"/>
              </a:spcAft>
              <a:buFont typeface="Arial" panose="020B0604020202020204" pitchFamily="34" charset="0"/>
              <a:buChar char="•"/>
            </a:pPr>
            <a:r>
              <a:rPr lang="en-US" sz="1900" dirty="0"/>
              <a:t>Bids that deny stoppers</a:t>
            </a:r>
          </a:p>
          <a:p>
            <a:pPr marL="3657600" lvl="8" indent="-228600">
              <a:lnSpc>
                <a:spcPct val="90000"/>
              </a:lnSpc>
              <a:spcAft>
                <a:spcPts val="600"/>
              </a:spcAft>
              <a:buFont typeface="Arial" panose="020B0604020202020204" pitchFamily="34" charset="0"/>
              <a:buChar char="•"/>
            </a:pPr>
            <a:endParaRPr lang="en-US" sz="1900" dirty="0"/>
          </a:p>
          <a:p>
            <a:pPr lvl="1" indent="-228600" algn="ctr">
              <a:lnSpc>
                <a:spcPct val="90000"/>
              </a:lnSpc>
              <a:spcAft>
                <a:spcPts val="600"/>
              </a:spcAft>
              <a:buFont typeface="Arial" panose="020B0604020202020204" pitchFamily="34" charset="0"/>
              <a:buChar char="•"/>
            </a:pPr>
            <a:r>
              <a:rPr lang="en-US" sz="4400" dirty="0"/>
              <a:t>For all of this we use </a:t>
            </a:r>
            <a:r>
              <a:rPr lang="en-US" sz="4400" dirty="0" err="1"/>
              <a:t>Lebensohl</a:t>
            </a:r>
            <a:endParaRPr lang="en-US" sz="4400" dirty="0"/>
          </a:p>
          <a:p>
            <a:pPr lvl="1" indent="-228600">
              <a:lnSpc>
                <a:spcPct val="90000"/>
              </a:lnSpc>
              <a:spcAft>
                <a:spcPts val="600"/>
              </a:spcAft>
              <a:buFont typeface="Arial" panose="020B0604020202020204" pitchFamily="34" charset="0"/>
              <a:buChar char="•"/>
            </a:pPr>
            <a:endParaRPr lang="en-US" sz="1900" dirty="0"/>
          </a:p>
        </p:txBody>
      </p:sp>
      <p:pic>
        <p:nvPicPr>
          <p:cNvPr id="9" name="Picture 8">
            <a:extLst>
              <a:ext uri="{FF2B5EF4-FFF2-40B4-BE49-F238E27FC236}">
                <a16:creationId xmlns:a16="http://schemas.microsoft.com/office/drawing/2014/main" id="{B9E582C5-625B-43BB-9F6A-D95F75D2CA3B}"/>
              </a:ext>
            </a:extLst>
          </p:cNvPr>
          <p:cNvPicPr>
            <a:picLocks noChangeAspect="1"/>
          </p:cNvPicPr>
          <p:nvPr/>
        </p:nvPicPr>
        <p:blipFill rotWithShape="1">
          <a:blip r:embed="rId2"/>
          <a:srcRect l="50000" t="24722" r="32031" b="65278"/>
          <a:stretch/>
        </p:blipFill>
        <p:spPr>
          <a:xfrm>
            <a:off x="9866067" y="120426"/>
            <a:ext cx="2308180" cy="722549"/>
          </a:xfrm>
          <a:prstGeom prst="rect">
            <a:avLst/>
          </a:prstGeom>
        </p:spPr>
      </p:pic>
      <p:pic>
        <p:nvPicPr>
          <p:cNvPr id="11" name="Picture 10">
            <a:extLst>
              <a:ext uri="{FF2B5EF4-FFF2-40B4-BE49-F238E27FC236}">
                <a16:creationId xmlns:a16="http://schemas.microsoft.com/office/drawing/2014/main" id="{33B51192-8517-4F80-9885-A432BF74F5FE}"/>
              </a:ext>
            </a:extLst>
          </p:cNvPr>
          <p:cNvPicPr>
            <a:picLocks noChangeAspect="1"/>
          </p:cNvPicPr>
          <p:nvPr/>
        </p:nvPicPr>
        <p:blipFill rotWithShape="1">
          <a:blip r:embed="rId3"/>
          <a:srcRect l="23593" t="38761" r="24219" b="18471"/>
          <a:stretch/>
        </p:blipFill>
        <p:spPr>
          <a:xfrm>
            <a:off x="236292" y="161717"/>
            <a:ext cx="2234136" cy="1029878"/>
          </a:xfrm>
          <a:prstGeom prst="rect">
            <a:avLst/>
          </a:prstGeom>
        </p:spPr>
      </p:pic>
    </p:spTree>
    <p:extLst>
      <p:ext uri="{BB962C8B-B14F-4D97-AF65-F5344CB8AC3E}">
        <p14:creationId xmlns:p14="http://schemas.microsoft.com/office/powerpoint/2010/main" val="25411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DBBAC-CD73-4E4E-B4CA-0B31B8C634B7}"/>
              </a:ext>
            </a:extLst>
          </p:cNvPr>
          <p:cNvPicPr>
            <a:picLocks noChangeAspect="1"/>
          </p:cNvPicPr>
          <p:nvPr/>
        </p:nvPicPr>
        <p:blipFill rotWithShape="1">
          <a:blip r:embed="rId2">
            <a:alphaModFix amt="20000"/>
          </a:blip>
          <a:srcRect l="23593" t="38761" r="24219" b="18471"/>
          <a:stretch/>
        </p:blipFill>
        <p:spPr>
          <a:xfrm>
            <a:off x="4891766" y="1660124"/>
            <a:ext cx="7300233" cy="5131293"/>
          </a:xfrm>
          <a:prstGeom prst="rect">
            <a:avLst/>
          </a:prstGeom>
        </p:spPr>
      </p:pic>
      <p:pic>
        <p:nvPicPr>
          <p:cNvPr id="4" name="Picture 3">
            <a:extLst>
              <a:ext uri="{FF2B5EF4-FFF2-40B4-BE49-F238E27FC236}">
                <a16:creationId xmlns:a16="http://schemas.microsoft.com/office/drawing/2014/main" id="{2505D64D-B5C7-4E6E-82C0-564E4F2A00EA}"/>
              </a:ext>
            </a:extLst>
          </p:cNvPr>
          <p:cNvPicPr/>
          <p:nvPr/>
        </p:nvPicPr>
        <p:blipFill rotWithShape="1">
          <a:blip r:embed="rId3"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graphicFrame>
        <p:nvGraphicFramePr>
          <p:cNvPr id="14" name="Content Placeholder 2">
            <a:extLst>
              <a:ext uri="{FF2B5EF4-FFF2-40B4-BE49-F238E27FC236}">
                <a16:creationId xmlns:a16="http://schemas.microsoft.com/office/drawing/2014/main" id="{8EA9436B-7B06-4A72-9A10-0CCC3A3A3E06}"/>
              </a:ext>
            </a:extLst>
          </p:cNvPr>
          <p:cNvGraphicFramePr>
            <a:graphicFrameLocks noGrp="1"/>
          </p:cNvGraphicFramePr>
          <p:nvPr>
            <p:ph idx="1"/>
            <p:extLst>
              <p:ext uri="{D42A27DB-BD31-4B8C-83A1-F6EECF244321}">
                <p14:modId xmlns:p14="http://schemas.microsoft.com/office/powerpoint/2010/main" val="3316318353"/>
              </p:ext>
            </p:extLst>
          </p:nvPr>
        </p:nvGraphicFramePr>
        <p:xfrm>
          <a:off x="5202315" y="195310"/>
          <a:ext cx="6711518" cy="6457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9A56B554-B75A-47E9-9930-E5CF758B58A7}"/>
              </a:ext>
            </a:extLst>
          </p:cNvPr>
          <p:cNvPicPr>
            <a:picLocks noChangeAspect="1"/>
          </p:cNvPicPr>
          <p:nvPr/>
        </p:nvPicPr>
        <p:blipFill rotWithShape="1">
          <a:blip r:embed="rId9">
            <a:alphaModFix amt="70000"/>
          </a:blip>
          <a:srcRect l="50000" t="24722" r="32031" b="65278"/>
          <a:stretch/>
        </p:blipFill>
        <p:spPr>
          <a:xfrm>
            <a:off x="137923" y="5967303"/>
            <a:ext cx="2190750" cy="685800"/>
          </a:xfrm>
          <a:prstGeom prst="rect">
            <a:avLst/>
          </a:prstGeom>
        </p:spPr>
      </p:pic>
    </p:spTree>
    <p:extLst>
      <p:ext uri="{BB962C8B-B14F-4D97-AF65-F5344CB8AC3E}">
        <p14:creationId xmlns:p14="http://schemas.microsoft.com/office/powerpoint/2010/main" val="317741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dirty="0">
                <a:solidFill>
                  <a:schemeClr val="bg1"/>
                </a:solidFill>
                <a:latin typeface="+mj-lt"/>
                <a:ea typeface="+mj-ea"/>
                <a:cs typeface="+mj-cs"/>
              </a:rPr>
              <a:t>When we have the good hand…</a:t>
            </a:r>
          </a:p>
        </p:txBody>
      </p:sp>
      <p:cxnSp>
        <p:nvCxnSpPr>
          <p:cNvPr id="43" name="Straight Connector 4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981F1E-2EE0-44F9-979F-18A480832124}"/>
              </a:ext>
            </a:extLst>
          </p:cNvPr>
          <p:cNvSpPr txBox="1"/>
          <p:nvPr/>
        </p:nvSpPr>
        <p:spPr>
          <a:xfrm>
            <a:off x="593610" y="2121763"/>
            <a:ext cx="3822192" cy="3773010"/>
          </a:xfrm>
          <a:prstGeom prst="rect">
            <a:avLst/>
          </a:prstGeom>
        </p:spPr>
        <p:txBody>
          <a:bodyPr vert="horz" lIns="91440" tIns="45720" rIns="91440" bIns="45720" rtlCol="0">
            <a:normAutofit/>
          </a:bodyPr>
          <a:lstStyle/>
          <a:p>
            <a:pPr>
              <a:lnSpc>
                <a:spcPct val="90000"/>
              </a:lnSpc>
              <a:spcAft>
                <a:spcPts val="600"/>
              </a:spcAft>
            </a:pPr>
            <a:r>
              <a:rPr lang="en-US" sz="2800" dirty="0">
                <a:solidFill>
                  <a:schemeClr val="bg1"/>
                </a:solidFill>
              </a:rPr>
              <a:t>We are bold and direct and don’t mess around. We bid our 5 card suit directly at the 3 level</a:t>
            </a:r>
          </a:p>
        </p:txBody>
      </p:sp>
      <p:pic>
        <p:nvPicPr>
          <p:cNvPr id="12" name="Picture 11">
            <a:extLst>
              <a:ext uri="{FF2B5EF4-FFF2-40B4-BE49-F238E27FC236}">
                <a16:creationId xmlns:a16="http://schemas.microsoft.com/office/drawing/2014/main" id="{9193855D-5BDA-4A38-B1C3-F8C6D30FF791}"/>
              </a:ext>
            </a:extLst>
          </p:cNvPr>
          <p:cNvPicPr>
            <a:picLocks noChangeAspect="1"/>
          </p:cNvPicPr>
          <p:nvPr/>
        </p:nvPicPr>
        <p:blipFill rotWithShape="1">
          <a:blip r:embed="rId2"/>
          <a:srcRect l="50000" t="24722" r="32031" b="65278"/>
          <a:stretch/>
        </p:blipFill>
        <p:spPr>
          <a:xfrm>
            <a:off x="9866067" y="120426"/>
            <a:ext cx="2308180" cy="722549"/>
          </a:xfrm>
          <a:prstGeom prst="rect">
            <a:avLst/>
          </a:prstGeom>
        </p:spPr>
      </p:pic>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3"/>
          <a:srcRect l="23593" t="38761" r="24219" b="18471"/>
          <a:stretch/>
        </p:blipFill>
        <p:spPr>
          <a:xfrm>
            <a:off x="4855917" y="5598701"/>
            <a:ext cx="2234136" cy="1029878"/>
          </a:xfrm>
          <a:prstGeom prst="rect">
            <a:avLst/>
          </a:prstGeom>
        </p:spPr>
      </p:pic>
      <p:pic>
        <p:nvPicPr>
          <p:cNvPr id="9" name="Picture 8">
            <a:extLst>
              <a:ext uri="{FF2B5EF4-FFF2-40B4-BE49-F238E27FC236}">
                <a16:creationId xmlns:a16="http://schemas.microsoft.com/office/drawing/2014/main" id="{5B30FE6C-7E2A-413D-94DB-D33E0664301D}"/>
              </a:ext>
            </a:extLst>
          </p:cNvPr>
          <p:cNvPicPr>
            <a:picLocks noChangeAspect="1"/>
          </p:cNvPicPr>
          <p:nvPr/>
        </p:nvPicPr>
        <p:blipFill rotWithShape="1">
          <a:blip r:embed="rId4"/>
          <a:srcRect l="27637" t="56558" r="55308" b="27745"/>
          <a:stretch/>
        </p:blipFill>
        <p:spPr>
          <a:xfrm>
            <a:off x="4989125" y="640263"/>
            <a:ext cx="4622104" cy="2394584"/>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6711AD47-0181-4290-A2D4-BA9D3684F217}"/>
              </a:ext>
            </a:extLst>
          </p:cNvPr>
          <p:cNvPicPr>
            <a:picLocks noChangeAspect="1"/>
          </p:cNvPicPr>
          <p:nvPr/>
        </p:nvPicPr>
        <p:blipFill rotWithShape="1">
          <a:blip r:embed="rId5"/>
          <a:srcRect l="23732" t="30857" r="50000" b="44854"/>
          <a:stretch/>
        </p:blipFill>
        <p:spPr>
          <a:xfrm>
            <a:off x="7649400" y="3808852"/>
            <a:ext cx="4433333" cy="230478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69577610"/>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16039</TotalTime>
  <Words>1366</Words>
  <Application>Microsoft Office PowerPoint</Application>
  <PresentationFormat>Widescreen</PresentationFormat>
  <Paragraphs>69</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Lebensohl</vt:lpstr>
      <vt:lpstr>Key Concepts </vt:lpstr>
      <vt:lpstr>Partner opens 1nt…</vt:lpstr>
      <vt:lpstr>Partner opens 1nt…</vt:lpstr>
      <vt:lpstr>What can you do to show the difference between these two hands if the bidding has gone:  1NT – (2h) -?  How do you show the difference between a good hand and a hand that just wants to compete</vt:lpstr>
      <vt:lpstr>Partner opens 1nt…</vt:lpstr>
      <vt:lpstr>PowerPoint Presentation</vt:lpstr>
      <vt:lpstr>PowerPoint Presentation</vt:lpstr>
      <vt:lpstr>When we have the good hand…</vt:lpstr>
      <vt:lpstr>When we have the weak (just competitive hand) </vt:lpstr>
      <vt:lpstr>When we have the weak (just competitive hand) </vt:lpstr>
      <vt:lpstr>Mini-quiz: Partner opens 1nt, opponent overcalls 2♠. What do you do with the following hands?</vt:lpstr>
      <vt:lpstr>All the previous examples illustrated what you should do if you were forced to show your suit at the 3 level but what about when you can bid your suit at the 2 level</vt:lpstr>
      <vt:lpstr>Non- forcing hands bid at the 2 level </vt:lpstr>
      <vt:lpstr>Forcing hands: jump to the three level</vt:lpstr>
      <vt:lpstr>Invitational hands: go via 2nt then when partner bids 3c correct to 3s</vt:lpstr>
      <vt:lpstr>Mini-quiz: Partner opens 1nt, opponent overcalls 2♦. What do you do with the following hands?</vt:lpstr>
      <vt:lpstr>PowerPoint Presentation</vt:lpstr>
      <vt:lpstr>What do you do if you don’t have a 5-card suit, but have 4 cards in the other Major?  Bidding their suit shows 4 cards of the other Major but… </vt:lpstr>
      <vt:lpstr>What do you suppose the difference is between these two auctions?  One goes via lebensohl and one bids 3 of the opponent’s suit directly…</vt:lpstr>
      <vt:lpstr>FADS Fast  Arrival Denies Stoppers</vt:lpstr>
      <vt:lpstr>FADS Fast  Arrival Denies Stoppers</vt:lpstr>
      <vt:lpstr>FADS Fast  Arrival Denies Stoppers</vt:lpstr>
      <vt:lpstr>North opens 1NT, how should the bidding progress?</vt:lpstr>
      <vt:lpstr>PowerPoint Presentation</vt:lpstr>
      <vt:lpstr>PowerPoint Presentation</vt:lpstr>
      <vt:lpstr>PowerPoint Presentation</vt:lpstr>
      <vt:lpstr>Mini-quiz: Partner open’s 1nt, opponent overcalls 2♥, what should you do with the following hands?</vt:lpstr>
      <vt:lpstr>What do you do if you have a balanced hand, no 4-card major and are looking to play in 3nt?   What do you suppose the difference is between these two auctions?</vt:lpstr>
      <vt:lpstr>FADS Fast  Arrival Denies Stoppers</vt:lpstr>
      <vt:lpstr>Mini-quiz: Partner opens 1nt, opponents bid 2♥ (natural), what do you do with the following hands?</vt:lpstr>
      <vt:lpstr>PowerPoint Presentation</vt:lpstr>
      <vt:lpstr>Doubles  Doubles of any overcall used to be for penalties.  Most players now use double as take-out.   The easiest way to play it is that it is take out of any suit (whether natural or conventional) the opponents bid. So 1nt-(2c) – dbl is take out of clubs whether clubs is natural or artificial. </vt:lpstr>
      <vt:lpstr>Doubles  Alternative treatment when they overcall 2c and it shows both Majors is:   dbl = values no clear direction and all subsequent doubles are for penalty Lebensohl applies: 2d/2h/2s: weak and to play 2nt: forces 3c (to play) 3d/3h/3s: good hand forcing 3nt: values without stoppers in both Major</vt:lpstr>
      <vt:lpstr>Doubles vs Stayman  Double will generally show a more unbalanced hand with - Shortage in opponent’s suit - Side has majority of the values -Support in the other three suits (can have only 3 cards in the other Major)  Stayman is slightly more balanced with more cards in their suit </vt:lpstr>
      <vt:lpstr>PowerPoint Presentation</vt:lpstr>
      <vt:lpstr>Using Lebensohl against pre-emptive weak 2s  When partner doubles a weak 2, we can use lebensohl to distinguish between a hand that is being made to bid and a good hand.</vt:lpstr>
      <vt:lpstr>Using Lebensohl against pre-emptive weak 2s  When weak: bid 2nt which forces partner to bid 3c, then pass or correct to the longest suit you wish to play in. Partner will pass and you can stay out of trouble.</vt:lpstr>
      <vt:lpstr>Using Lebensohl against pre-emptive weak 2s  When partner doubles a weak 2, and you have a good hand bid your suit directly at the 3 level: (2s)- dbl- (p) -3c</vt:lpstr>
      <vt:lpstr>Using Lebensohl against pre-emptive weak 2s  If your suit is available at the 2 level then you can show the difference between  a weak hand, a good hand with a 4-card suit, a good hand with a 5-card suit</vt:lpstr>
      <vt:lpstr>PowerPoint Presentation</vt:lpstr>
      <vt:lpstr>Thank you for attending, I hope you will be able to use Lebensohl and a big thank you to Personal Trust for sponsoring this lecture  </vt:lpstr>
      <vt:lpstr>Alternative way to deal with opponent's artificial bids that show both majors (2c): 2d: to play 2nt is still lebensohl to have partner transfer into clubs to pass or if you bid one of the majors it shows game going values with stoppers in that Major asking for stoppers in the other Major 3d: forcing showing d 2h: both minors (better clubs) p to choose best minor 2s: both minors (better diamonds) p to choose best minor 3h: Heart shortage both minors 3s: spade shortage both minors 3nt: values but not necessarily have stoppers in the majors dbl: balanced hand with values and no real direction but the hand belongs to us – afterwards all other doubles are for penalties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Bridge</dc:title>
  <dc:creator>Arie</dc:creator>
  <cp:lastModifiedBy>Brian Paxton</cp:lastModifiedBy>
  <cp:revision>95</cp:revision>
  <dcterms:created xsi:type="dcterms:W3CDTF">2021-03-28T09:47:50Z</dcterms:created>
  <dcterms:modified xsi:type="dcterms:W3CDTF">2021-09-26T14:45:55Z</dcterms:modified>
</cp:coreProperties>
</file>